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4" r:id="rId3"/>
    <p:sldId id="267" r:id="rId4"/>
    <p:sldId id="303" r:id="rId5"/>
    <p:sldId id="268" r:id="rId6"/>
    <p:sldId id="298" r:id="rId7"/>
    <p:sldId id="270" r:id="rId8"/>
    <p:sldId id="271" r:id="rId9"/>
    <p:sldId id="282" r:id="rId10"/>
    <p:sldId id="272" r:id="rId11"/>
    <p:sldId id="277" r:id="rId12"/>
    <p:sldId id="273" r:id="rId13"/>
    <p:sldId id="278" r:id="rId14"/>
    <p:sldId id="279" r:id="rId15"/>
    <p:sldId id="281" r:id="rId16"/>
    <p:sldId id="299" r:id="rId17"/>
    <p:sldId id="300" r:id="rId18"/>
    <p:sldId id="301" r:id="rId19"/>
    <p:sldId id="280" r:id="rId20"/>
    <p:sldId id="274" r:id="rId21"/>
    <p:sldId id="275" r:id="rId22"/>
    <p:sldId id="276" r:id="rId23"/>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94660"/>
  </p:normalViewPr>
  <p:slideViewPr>
    <p:cSldViewPr>
      <p:cViewPr varScale="1">
        <p:scale>
          <a:sx n="68" d="100"/>
          <a:sy n="68" d="100"/>
        </p:scale>
        <p:origin x="14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2"/>
            <a:ext cx="7848600" cy="1927225"/>
          </a:xfrm>
        </p:spPr>
        <p:txBody>
          <a:bodyPr anchor="b">
            <a:noAutofit/>
          </a:bodyPr>
          <a:lstStyle>
            <a:lvl1pPr>
              <a:defRPr sz="405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2CA20DE-DA1D-4976-9C7E-44E9655BF34A}" type="datetimeFigureOut">
              <a:rPr lang="en-AU" smtClean="0"/>
              <a:t>25/11/2018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3E4AE4E-0793-4A7E-86DE-D34AF24959E0}" type="slidenum">
              <a:rPr lang="en-AU" smtClean="0"/>
              <a:t>‹#›</a:t>
            </a:fld>
            <a:endParaRPr lang="en-A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03780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Family, God’s Government</a:t>
            </a:r>
            <a:br>
              <a:rPr lang="en-US" dirty="0"/>
            </a:br>
            <a:r>
              <a:rPr lang="en-US" sz="2400" b="0" dirty="0"/>
              <a:t>God’s Order</a:t>
            </a:r>
            <a:endParaRPr lang="en-US" b="0"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18/11/18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93" name="Picture 4" descr="C:\Users\Ludwig\Desktop\Daniel Pictures\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1886" y="1388642"/>
            <a:ext cx="3086057" cy="4369156"/>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0"/>
          <p:cNvSpPr/>
          <p:nvPr/>
        </p:nvSpPr>
        <p:spPr>
          <a:xfrm>
            <a:off x="3607607" y="1885972"/>
            <a:ext cx="777017" cy="38824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8972" tIns="24486" rIns="48972" bIns="24486" rtlCol="0" anchor="ctr"/>
          <a:lstStyle/>
          <a:p>
            <a:pPr algn="ctr"/>
            <a:endParaRPr lang="en-AU" sz="1350"/>
          </a:p>
        </p:txBody>
      </p:sp>
      <p:sp>
        <p:nvSpPr>
          <p:cNvPr id="42" name="TextBox 41"/>
          <p:cNvSpPr txBox="1"/>
          <p:nvPr/>
        </p:nvSpPr>
        <p:spPr>
          <a:xfrm>
            <a:off x="1845846" y="2139093"/>
            <a:ext cx="449906" cy="187950"/>
          </a:xfrm>
          <a:prstGeom prst="rect">
            <a:avLst/>
          </a:prstGeom>
          <a:noFill/>
        </p:spPr>
        <p:txBody>
          <a:bodyPr wrap="square" lIns="48972" tIns="24486" rIns="48972" bIns="24486" rtlCol="0">
            <a:spAutoFit/>
          </a:bodyPr>
          <a:lstStyle/>
          <a:p>
            <a:r>
              <a:rPr lang="en-AU" sz="900" b="1" dirty="0">
                <a:solidFill>
                  <a:srgbClr val="EAB200"/>
                </a:solidFill>
              </a:rPr>
              <a:t>GOLD</a:t>
            </a:r>
          </a:p>
        </p:txBody>
      </p:sp>
      <p:sp>
        <p:nvSpPr>
          <p:cNvPr id="43" name="TextBox 42"/>
          <p:cNvSpPr txBox="1"/>
          <p:nvPr/>
        </p:nvSpPr>
        <p:spPr>
          <a:xfrm>
            <a:off x="1845845" y="2846562"/>
            <a:ext cx="497549" cy="187950"/>
          </a:xfrm>
          <a:prstGeom prst="rect">
            <a:avLst/>
          </a:prstGeom>
          <a:noFill/>
        </p:spPr>
        <p:txBody>
          <a:bodyPr wrap="square" lIns="48972" tIns="24486" rIns="48972" bIns="24486" rtlCol="0">
            <a:spAutoFit/>
          </a:bodyPr>
          <a:lstStyle/>
          <a:p>
            <a:r>
              <a:rPr lang="en-AU" sz="900" b="1" dirty="0">
                <a:solidFill>
                  <a:schemeClr val="bg1">
                    <a:lumMod val="50000"/>
                  </a:schemeClr>
                </a:solidFill>
              </a:rPr>
              <a:t>SILVER</a:t>
            </a:r>
          </a:p>
        </p:txBody>
      </p:sp>
      <p:sp>
        <p:nvSpPr>
          <p:cNvPr id="44" name="TextBox 43"/>
          <p:cNvSpPr txBox="1"/>
          <p:nvPr/>
        </p:nvSpPr>
        <p:spPr>
          <a:xfrm>
            <a:off x="1845848" y="3595554"/>
            <a:ext cx="489415" cy="187950"/>
          </a:xfrm>
          <a:prstGeom prst="rect">
            <a:avLst/>
          </a:prstGeom>
          <a:noFill/>
        </p:spPr>
        <p:txBody>
          <a:bodyPr wrap="square" lIns="48972" tIns="24486" rIns="48972" bIns="24486" rtlCol="0">
            <a:spAutoFit/>
          </a:bodyPr>
          <a:lstStyle/>
          <a:p>
            <a:r>
              <a:rPr lang="en-AU" sz="900" b="1" dirty="0">
                <a:solidFill>
                  <a:schemeClr val="accent3">
                    <a:lumMod val="75000"/>
                  </a:schemeClr>
                </a:solidFill>
              </a:rPr>
              <a:t>BRASS</a:t>
            </a:r>
          </a:p>
        </p:txBody>
      </p:sp>
      <p:sp>
        <p:nvSpPr>
          <p:cNvPr id="45" name="TextBox 44"/>
          <p:cNvSpPr txBox="1"/>
          <p:nvPr/>
        </p:nvSpPr>
        <p:spPr>
          <a:xfrm>
            <a:off x="1665529" y="4624848"/>
            <a:ext cx="939110" cy="187950"/>
          </a:xfrm>
          <a:prstGeom prst="rect">
            <a:avLst/>
          </a:prstGeom>
          <a:noFill/>
        </p:spPr>
        <p:txBody>
          <a:bodyPr wrap="square" lIns="48972" tIns="24486" rIns="48972" bIns="24486" rtlCol="0">
            <a:spAutoFit/>
          </a:bodyPr>
          <a:lstStyle/>
          <a:p>
            <a:r>
              <a:rPr lang="en-AU" sz="900" b="1" dirty="0">
                <a:solidFill>
                  <a:schemeClr val="tx1">
                    <a:lumMod val="85000"/>
                    <a:lumOff val="15000"/>
                  </a:schemeClr>
                </a:solidFill>
              </a:rPr>
              <a:t>LEGS OF IRON</a:t>
            </a:r>
          </a:p>
        </p:txBody>
      </p:sp>
      <p:sp>
        <p:nvSpPr>
          <p:cNvPr id="46" name="TextBox 45"/>
          <p:cNvSpPr txBox="1"/>
          <p:nvPr/>
        </p:nvSpPr>
        <p:spPr>
          <a:xfrm>
            <a:off x="1704106" y="5331041"/>
            <a:ext cx="876361" cy="326449"/>
          </a:xfrm>
          <a:prstGeom prst="rect">
            <a:avLst/>
          </a:prstGeom>
          <a:noFill/>
        </p:spPr>
        <p:txBody>
          <a:bodyPr wrap="square" lIns="48972" tIns="24486" rIns="48972" bIns="24486" rtlCol="0">
            <a:spAutoFit/>
          </a:bodyPr>
          <a:lstStyle/>
          <a:p>
            <a:pPr algn="ctr"/>
            <a:r>
              <a:rPr lang="en-AU" sz="900" dirty="0"/>
              <a:t>10 TOES</a:t>
            </a:r>
            <a:br>
              <a:rPr lang="en-AU" sz="900" dirty="0"/>
            </a:br>
            <a:r>
              <a:rPr lang="en-AU" sz="900" dirty="0"/>
              <a:t>IRON &amp; CLAY</a:t>
            </a:r>
          </a:p>
        </p:txBody>
      </p:sp>
      <p:sp>
        <p:nvSpPr>
          <p:cNvPr id="49" name="TextBox 48"/>
          <p:cNvSpPr txBox="1"/>
          <p:nvPr/>
        </p:nvSpPr>
        <p:spPr>
          <a:xfrm>
            <a:off x="3569033" y="2078852"/>
            <a:ext cx="862316" cy="326449"/>
          </a:xfrm>
          <a:prstGeom prst="rect">
            <a:avLst/>
          </a:prstGeom>
          <a:noFill/>
        </p:spPr>
        <p:txBody>
          <a:bodyPr wrap="square" lIns="48972" tIns="24486" rIns="48972" bIns="24486" rtlCol="0">
            <a:spAutoFit/>
          </a:bodyPr>
          <a:lstStyle/>
          <a:p>
            <a:pPr algn="ctr"/>
            <a:r>
              <a:rPr lang="en-AU" sz="900" dirty="0">
                <a:solidFill>
                  <a:schemeClr val="bg1"/>
                </a:solidFill>
              </a:rPr>
              <a:t>BABYLON</a:t>
            </a:r>
            <a:br>
              <a:rPr lang="en-AU" sz="900" dirty="0">
                <a:solidFill>
                  <a:schemeClr val="bg1"/>
                </a:solidFill>
              </a:rPr>
            </a:br>
            <a:r>
              <a:rPr lang="en-AU" sz="900" dirty="0">
                <a:solidFill>
                  <a:schemeClr val="bg1"/>
                </a:solidFill>
              </a:rPr>
              <a:t>(Iraq)</a:t>
            </a:r>
          </a:p>
        </p:txBody>
      </p:sp>
      <p:sp>
        <p:nvSpPr>
          <p:cNvPr id="50" name="TextBox 49"/>
          <p:cNvSpPr txBox="1"/>
          <p:nvPr/>
        </p:nvSpPr>
        <p:spPr>
          <a:xfrm>
            <a:off x="3569033" y="2657486"/>
            <a:ext cx="862316" cy="326449"/>
          </a:xfrm>
          <a:prstGeom prst="rect">
            <a:avLst/>
          </a:prstGeom>
          <a:noFill/>
        </p:spPr>
        <p:txBody>
          <a:bodyPr wrap="square" lIns="48972" tIns="24486" rIns="48972" bIns="24486" rtlCol="0">
            <a:spAutoFit/>
          </a:bodyPr>
          <a:lstStyle/>
          <a:p>
            <a:pPr algn="ctr"/>
            <a:r>
              <a:rPr lang="en-AU" sz="900" dirty="0">
                <a:solidFill>
                  <a:schemeClr val="bg1"/>
                </a:solidFill>
              </a:rPr>
              <a:t>MEDO-PERSIA</a:t>
            </a:r>
            <a:br>
              <a:rPr lang="en-AU" sz="900" dirty="0">
                <a:solidFill>
                  <a:schemeClr val="bg1"/>
                </a:solidFill>
              </a:rPr>
            </a:br>
            <a:r>
              <a:rPr lang="en-AU" sz="900" dirty="0">
                <a:solidFill>
                  <a:schemeClr val="bg1"/>
                </a:solidFill>
              </a:rPr>
              <a:t>(Iran)</a:t>
            </a:r>
          </a:p>
        </p:txBody>
      </p:sp>
      <p:sp>
        <p:nvSpPr>
          <p:cNvPr id="51" name="TextBox 50"/>
          <p:cNvSpPr txBox="1"/>
          <p:nvPr/>
        </p:nvSpPr>
        <p:spPr>
          <a:xfrm>
            <a:off x="3569033" y="3621880"/>
            <a:ext cx="862316" cy="187950"/>
          </a:xfrm>
          <a:prstGeom prst="rect">
            <a:avLst/>
          </a:prstGeom>
          <a:noFill/>
        </p:spPr>
        <p:txBody>
          <a:bodyPr wrap="square" lIns="48972" tIns="24486" rIns="48972" bIns="24486" rtlCol="0">
            <a:spAutoFit/>
          </a:bodyPr>
          <a:lstStyle/>
          <a:p>
            <a:pPr algn="ctr"/>
            <a:r>
              <a:rPr lang="en-AU" sz="900">
                <a:solidFill>
                  <a:schemeClr val="bg1"/>
                </a:solidFill>
              </a:rPr>
              <a:t>GREECE</a:t>
            </a:r>
            <a:endParaRPr lang="en-AU" sz="900" dirty="0">
              <a:solidFill>
                <a:schemeClr val="bg1"/>
              </a:solidFill>
            </a:endParaRPr>
          </a:p>
        </p:txBody>
      </p:sp>
      <p:sp>
        <p:nvSpPr>
          <p:cNvPr id="52" name="TextBox 51"/>
          <p:cNvSpPr txBox="1"/>
          <p:nvPr/>
        </p:nvSpPr>
        <p:spPr>
          <a:xfrm>
            <a:off x="3569033" y="4624848"/>
            <a:ext cx="862316" cy="187950"/>
          </a:xfrm>
          <a:prstGeom prst="rect">
            <a:avLst/>
          </a:prstGeom>
          <a:noFill/>
        </p:spPr>
        <p:txBody>
          <a:bodyPr wrap="square" lIns="48972" tIns="24486" rIns="48972" bIns="24486" rtlCol="0">
            <a:spAutoFit/>
          </a:bodyPr>
          <a:lstStyle/>
          <a:p>
            <a:pPr algn="ctr"/>
            <a:r>
              <a:rPr lang="en-AU" sz="900">
                <a:solidFill>
                  <a:schemeClr val="bg1"/>
                </a:solidFill>
              </a:rPr>
              <a:t>ROME</a:t>
            </a:r>
            <a:endParaRPr lang="en-AU" sz="900" dirty="0">
              <a:solidFill>
                <a:schemeClr val="bg1"/>
              </a:solidFill>
            </a:endParaRPr>
          </a:p>
        </p:txBody>
      </p:sp>
      <p:sp>
        <p:nvSpPr>
          <p:cNvPr id="53" name="TextBox 52"/>
          <p:cNvSpPr txBox="1"/>
          <p:nvPr/>
        </p:nvSpPr>
        <p:spPr>
          <a:xfrm>
            <a:off x="3569033" y="5280635"/>
            <a:ext cx="862316" cy="464949"/>
          </a:xfrm>
          <a:prstGeom prst="rect">
            <a:avLst/>
          </a:prstGeom>
          <a:noFill/>
        </p:spPr>
        <p:txBody>
          <a:bodyPr wrap="square" lIns="48972" tIns="24486" rIns="48972" bIns="24486" rtlCol="0">
            <a:spAutoFit/>
          </a:bodyPr>
          <a:lstStyle/>
          <a:p>
            <a:pPr algn="ctr"/>
            <a:r>
              <a:rPr lang="en-AU" sz="900" dirty="0">
                <a:solidFill>
                  <a:schemeClr val="bg1"/>
                </a:solidFill>
              </a:rPr>
              <a:t>10 Kings</a:t>
            </a:r>
          </a:p>
          <a:p>
            <a:pPr algn="ctr"/>
            <a:r>
              <a:rPr lang="en-AU" sz="900" dirty="0">
                <a:solidFill>
                  <a:schemeClr val="bg1"/>
                </a:solidFill>
              </a:rPr>
              <a:t>|</a:t>
            </a:r>
          </a:p>
          <a:p>
            <a:pPr algn="ctr"/>
            <a:r>
              <a:rPr lang="en-AU" sz="900" dirty="0">
                <a:solidFill>
                  <a:schemeClr val="bg1"/>
                </a:solidFill>
              </a:rPr>
              <a:t>ANTI-CHRIST</a:t>
            </a:r>
          </a:p>
        </p:txBody>
      </p:sp>
      <p:pic>
        <p:nvPicPr>
          <p:cNvPr id="54" name="Picture 11" descr="http://www.temkit.com/08-Bible-Prophecy/Knowing-Prophecy/images/He-go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31" y="3291822"/>
            <a:ext cx="1375076" cy="820462"/>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4" descr="https://encrypted-tbn0.gstatic.com/images?q=tbn:ANd9GcTc-aHIEK13b_h6qm9Q_0nPYPTGVJ020XSIu43RQiAfXr0jU61w-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4437" y="2526564"/>
            <a:ext cx="810925" cy="709559"/>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Straight Connector 56"/>
          <p:cNvCxnSpPr/>
          <p:nvPr/>
        </p:nvCxnSpPr>
        <p:spPr>
          <a:xfrm>
            <a:off x="3028973" y="5227803"/>
            <a:ext cx="4474783"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299003" y="5757797"/>
            <a:ext cx="4166177" cy="10577"/>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260428" y="3221902"/>
            <a:ext cx="4243328" cy="4364"/>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3299003" y="4142986"/>
            <a:ext cx="4204753"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pic>
        <p:nvPicPr>
          <p:cNvPr id="62" name="Picture 8" descr="C:\Users\Ludwig\Desktop\Daniel Pictures\4th Beast.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84774" y="4161938"/>
            <a:ext cx="1051621" cy="1065864"/>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C:\Users\Ludwig\Desktop\Daniel Pictures\Bea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69925" y="2609299"/>
            <a:ext cx="824270" cy="61260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5" descr="C:\Users\Ludwig\Desktop\Daniel Pictures\Lion 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16668" y="1943022"/>
            <a:ext cx="896285" cy="610156"/>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9" descr="C:\Users\Ludwig\Desktop\Daniel Pictures\Horn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20826" y="4972030"/>
            <a:ext cx="653550" cy="790963"/>
          </a:xfrm>
          <a:prstGeom prst="rect">
            <a:avLst/>
          </a:prstGeom>
          <a:noFill/>
          <a:extLst>
            <a:ext uri="{909E8E84-426E-40DD-AFC4-6F175D3DCCD1}">
              <a14:hiddenFill xmlns:a14="http://schemas.microsoft.com/office/drawing/2010/main">
                <a:solidFill>
                  <a:srgbClr val="FFFFFF"/>
                </a:solidFill>
              </a14:hiddenFill>
            </a:ext>
          </a:extLst>
        </p:spPr>
      </p:pic>
      <p:cxnSp>
        <p:nvCxnSpPr>
          <p:cNvPr id="69" name="Straight Connector 68"/>
          <p:cNvCxnSpPr/>
          <p:nvPr/>
        </p:nvCxnSpPr>
        <p:spPr>
          <a:xfrm>
            <a:off x="6307907" y="1660497"/>
            <a:ext cx="0" cy="4107368"/>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7140060" y="2580335"/>
            <a:ext cx="363695"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4438603" y="2040275"/>
            <a:ext cx="1020639" cy="234116"/>
          </a:xfrm>
          <a:prstGeom prst="rect">
            <a:avLst/>
          </a:prstGeom>
          <a:noFill/>
        </p:spPr>
        <p:txBody>
          <a:bodyPr wrap="square" lIns="48972" tIns="24486" rIns="48972" bIns="24486" rtlCol="0">
            <a:spAutoFit/>
          </a:bodyPr>
          <a:lstStyle/>
          <a:p>
            <a:r>
              <a:rPr lang="en-AU" sz="600" b="1" dirty="0">
                <a:solidFill>
                  <a:schemeClr val="accent1">
                    <a:lumMod val="50000"/>
                  </a:schemeClr>
                </a:solidFill>
              </a:rPr>
              <a:t>LION</a:t>
            </a:r>
          </a:p>
          <a:p>
            <a:pPr marL="91838" indent="-91838">
              <a:buFontTx/>
              <a:buChar char="-"/>
            </a:pPr>
            <a:r>
              <a:rPr lang="en-AU" sz="600" dirty="0">
                <a:solidFill>
                  <a:schemeClr val="accent1">
                    <a:lumMod val="50000"/>
                  </a:schemeClr>
                </a:solidFill>
              </a:rPr>
              <a:t>had eagle's wings</a:t>
            </a:r>
          </a:p>
        </p:txBody>
      </p:sp>
      <p:sp>
        <p:nvSpPr>
          <p:cNvPr id="77" name="TextBox 76"/>
          <p:cNvSpPr txBox="1"/>
          <p:nvPr/>
        </p:nvSpPr>
        <p:spPr>
          <a:xfrm>
            <a:off x="4417698" y="3479717"/>
            <a:ext cx="1315777" cy="326449"/>
          </a:xfrm>
          <a:prstGeom prst="rect">
            <a:avLst/>
          </a:prstGeom>
          <a:noFill/>
        </p:spPr>
        <p:txBody>
          <a:bodyPr wrap="square" lIns="48972" tIns="24486" rIns="48972" bIns="24486" rtlCol="0">
            <a:spAutoFit/>
          </a:bodyPr>
          <a:lstStyle/>
          <a:p>
            <a:r>
              <a:rPr lang="en-AU" sz="600" b="1" dirty="0">
                <a:solidFill>
                  <a:schemeClr val="accent1">
                    <a:lumMod val="50000"/>
                  </a:schemeClr>
                </a:solidFill>
              </a:rPr>
              <a:t>LEOPARD</a:t>
            </a:r>
            <a:br>
              <a:rPr lang="en-AU" sz="600" dirty="0">
                <a:solidFill>
                  <a:schemeClr val="accent1">
                    <a:lumMod val="50000"/>
                  </a:schemeClr>
                </a:solidFill>
              </a:rPr>
            </a:br>
            <a:r>
              <a:rPr lang="en-AU" sz="600" dirty="0">
                <a:solidFill>
                  <a:schemeClr val="accent1">
                    <a:lumMod val="50000"/>
                  </a:schemeClr>
                </a:solidFill>
              </a:rPr>
              <a:t>- have 4 wings of a fowl </a:t>
            </a:r>
            <a:br>
              <a:rPr lang="en-AU" sz="600" dirty="0">
                <a:solidFill>
                  <a:schemeClr val="accent1">
                    <a:lumMod val="50000"/>
                  </a:schemeClr>
                </a:solidFill>
              </a:rPr>
            </a:br>
            <a:r>
              <a:rPr lang="en-AU" sz="600" dirty="0">
                <a:solidFill>
                  <a:schemeClr val="accent1">
                    <a:lumMod val="50000"/>
                  </a:schemeClr>
                </a:solidFill>
              </a:rPr>
              <a:t>- also had four heads </a:t>
            </a:r>
          </a:p>
        </p:txBody>
      </p:sp>
      <p:sp>
        <p:nvSpPr>
          <p:cNvPr id="78" name="TextBox 77"/>
          <p:cNvSpPr txBox="1"/>
          <p:nvPr/>
        </p:nvSpPr>
        <p:spPr>
          <a:xfrm>
            <a:off x="5420667" y="4547696"/>
            <a:ext cx="925817" cy="326449"/>
          </a:xfrm>
          <a:prstGeom prst="rect">
            <a:avLst/>
          </a:prstGeom>
          <a:noFill/>
        </p:spPr>
        <p:txBody>
          <a:bodyPr wrap="square" lIns="48972" tIns="24486" rIns="48972" bIns="24486" rtlCol="0">
            <a:spAutoFit/>
          </a:bodyPr>
          <a:lstStyle/>
          <a:p>
            <a:r>
              <a:rPr lang="en-AU" sz="600" b="1" dirty="0">
                <a:solidFill>
                  <a:schemeClr val="accent1">
                    <a:lumMod val="50000"/>
                  </a:schemeClr>
                </a:solidFill>
              </a:rPr>
              <a:t>TERRIBLE BEAST</a:t>
            </a:r>
          </a:p>
          <a:p>
            <a:r>
              <a:rPr lang="en-AU" sz="600" dirty="0">
                <a:solidFill>
                  <a:schemeClr val="accent1">
                    <a:lumMod val="50000"/>
                  </a:schemeClr>
                </a:solidFill>
              </a:rPr>
              <a:t>- Dreadful &amp; terrible</a:t>
            </a:r>
          </a:p>
          <a:p>
            <a:r>
              <a:rPr lang="en-AU" sz="600" dirty="0">
                <a:solidFill>
                  <a:schemeClr val="accent1">
                    <a:lumMod val="50000"/>
                  </a:schemeClr>
                </a:solidFill>
              </a:rPr>
              <a:t>- had ten horns</a:t>
            </a:r>
          </a:p>
        </p:txBody>
      </p:sp>
      <p:sp>
        <p:nvSpPr>
          <p:cNvPr id="79" name="TextBox 78"/>
          <p:cNvSpPr txBox="1"/>
          <p:nvPr/>
        </p:nvSpPr>
        <p:spPr>
          <a:xfrm>
            <a:off x="4594087" y="5359558"/>
            <a:ext cx="621554" cy="326449"/>
          </a:xfrm>
          <a:prstGeom prst="rect">
            <a:avLst/>
          </a:prstGeom>
          <a:noFill/>
        </p:spPr>
        <p:txBody>
          <a:bodyPr wrap="square" lIns="48972" tIns="24486" rIns="48972" bIns="24486" rtlCol="0">
            <a:spAutoFit/>
          </a:bodyPr>
          <a:lstStyle/>
          <a:p>
            <a:pPr algn="ctr"/>
            <a:r>
              <a:rPr lang="en-AU" sz="600" b="1" dirty="0">
                <a:solidFill>
                  <a:schemeClr val="accent1">
                    <a:lumMod val="50000"/>
                  </a:schemeClr>
                </a:solidFill>
              </a:rPr>
              <a:t>10 HORNS</a:t>
            </a:r>
            <a:br>
              <a:rPr lang="en-AU" sz="600" b="1" dirty="0">
                <a:solidFill>
                  <a:schemeClr val="accent1">
                    <a:lumMod val="50000"/>
                  </a:schemeClr>
                </a:solidFill>
              </a:rPr>
            </a:br>
            <a:r>
              <a:rPr lang="en-AU" sz="600" b="1" dirty="0">
                <a:solidFill>
                  <a:schemeClr val="accent1">
                    <a:lumMod val="50000"/>
                  </a:schemeClr>
                </a:solidFill>
              </a:rPr>
              <a:t>&amp; LITTLE HORN</a:t>
            </a:r>
          </a:p>
        </p:txBody>
      </p:sp>
      <p:sp>
        <p:nvSpPr>
          <p:cNvPr id="80" name="TextBox 79"/>
          <p:cNvSpPr txBox="1"/>
          <p:nvPr/>
        </p:nvSpPr>
        <p:spPr>
          <a:xfrm>
            <a:off x="7028384" y="2850365"/>
            <a:ext cx="287111" cy="141783"/>
          </a:xfrm>
          <a:prstGeom prst="rect">
            <a:avLst/>
          </a:prstGeom>
          <a:noFill/>
        </p:spPr>
        <p:txBody>
          <a:bodyPr wrap="square" lIns="48972" tIns="24486" rIns="48972" bIns="24486" rtlCol="0">
            <a:spAutoFit/>
          </a:bodyPr>
          <a:lstStyle/>
          <a:p>
            <a:r>
              <a:rPr lang="en-AU" sz="600" dirty="0">
                <a:solidFill>
                  <a:schemeClr val="accent1">
                    <a:lumMod val="50000"/>
                  </a:schemeClr>
                </a:solidFill>
              </a:rPr>
              <a:t>Ram</a:t>
            </a:r>
          </a:p>
        </p:txBody>
      </p:sp>
      <p:sp>
        <p:nvSpPr>
          <p:cNvPr id="86" name="TextBox 85"/>
          <p:cNvSpPr txBox="1"/>
          <p:nvPr/>
        </p:nvSpPr>
        <p:spPr>
          <a:xfrm>
            <a:off x="6977346" y="3983224"/>
            <a:ext cx="456232" cy="141783"/>
          </a:xfrm>
          <a:prstGeom prst="rect">
            <a:avLst/>
          </a:prstGeom>
          <a:noFill/>
        </p:spPr>
        <p:txBody>
          <a:bodyPr wrap="square" lIns="48972" tIns="24486" rIns="48972" bIns="24486" rtlCol="0">
            <a:spAutoFit/>
          </a:bodyPr>
          <a:lstStyle/>
          <a:p>
            <a:r>
              <a:rPr lang="en-AU" sz="600" dirty="0">
                <a:solidFill>
                  <a:schemeClr val="accent1">
                    <a:lumMod val="50000"/>
                  </a:schemeClr>
                </a:solidFill>
              </a:rPr>
              <a:t>He-Goat</a:t>
            </a:r>
          </a:p>
        </p:txBody>
      </p:sp>
      <p:sp>
        <p:nvSpPr>
          <p:cNvPr id="87" name="TextBox 86"/>
          <p:cNvSpPr txBox="1"/>
          <p:nvPr/>
        </p:nvSpPr>
        <p:spPr>
          <a:xfrm>
            <a:off x="4967917" y="2966093"/>
            <a:ext cx="568477" cy="234116"/>
          </a:xfrm>
          <a:prstGeom prst="rect">
            <a:avLst/>
          </a:prstGeom>
          <a:noFill/>
        </p:spPr>
        <p:txBody>
          <a:bodyPr wrap="square" lIns="48972" tIns="24486" rIns="48972" bIns="24486" rtlCol="0">
            <a:spAutoFit/>
          </a:bodyPr>
          <a:lstStyle/>
          <a:p>
            <a:r>
              <a:rPr lang="en-AU" sz="600" b="1" dirty="0">
                <a:solidFill>
                  <a:schemeClr val="accent1">
                    <a:lumMod val="50000"/>
                  </a:schemeClr>
                </a:solidFill>
              </a:rPr>
              <a:t>BEAR</a:t>
            </a:r>
          </a:p>
          <a:p>
            <a:r>
              <a:rPr lang="en-AU" sz="600" dirty="0">
                <a:solidFill>
                  <a:schemeClr val="accent1">
                    <a:lumMod val="50000"/>
                  </a:schemeClr>
                </a:solidFill>
              </a:rPr>
              <a:t>- had 3 ribs</a:t>
            </a:r>
          </a:p>
        </p:txBody>
      </p:sp>
      <p:sp>
        <p:nvSpPr>
          <p:cNvPr id="88" name="TextBox 87"/>
          <p:cNvSpPr txBox="1"/>
          <p:nvPr/>
        </p:nvSpPr>
        <p:spPr>
          <a:xfrm>
            <a:off x="4379122" y="1461640"/>
            <a:ext cx="1915136" cy="326449"/>
          </a:xfrm>
          <a:prstGeom prst="rect">
            <a:avLst/>
          </a:prstGeom>
          <a:noFill/>
          <a:ln>
            <a:noFill/>
          </a:ln>
        </p:spPr>
        <p:txBody>
          <a:bodyPr wrap="square" lIns="48972" tIns="24486" rIns="48972" bIns="24486" rtlCol="0">
            <a:spAutoFit/>
          </a:bodyPr>
          <a:lstStyle/>
          <a:p>
            <a:pPr algn="ctr"/>
            <a:r>
              <a:rPr lang="en-AU" sz="975" b="1" dirty="0">
                <a:solidFill>
                  <a:schemeClr val="accent1">
                    <a:lumMod val="50000"/>
                  </a:schemeClr>
                </a:solidFill>
              </a:rPr>
              <a:t>Daniel 7</a:t>
            </a:r>
            <a:r>
              <a:rPr lang="en-AU" sz="975" dirty="0">
                <a:solidFill>
                  <a:schemeClr val="accent1">
                    <a:lumMod val="50000"/>
                  </a:schemeClr>
                </a:solidFill>
              </a:rPr>
              <a:t> </a:t>
            </a:r>
            <a:br>
              <a:rPr lang="en-AU" sz="975" dirty="0">
                <a:solidFill>
                  <a:schemeClr val="accent1">
                    <a:lumMod val="50000"/>
                  </a:schemeClr>
                </a:solidFill>
              </a:rPr>
            </a:br>
            <a:r>
              <a:rPr lang="en-AU" sz="825" dirty="0">
                <a:solidFill>
                  <a:schemeClr val="accent1">
                    <a:lumMod val="50000"/>
                  </a:schemeClr>
                </a:solidFill>
              </a:rPr>
              <a:t>(Beast Kingdoms of the world)</a:t>
            </a:r>
          </a:p>
        </p:txBody>
      </p:sp>
      <p:sp>
        <p:nvSpPr>
          <p:cNvPr id="89" name="TextBox 88"/>
          <p:cNvSpPr txBox="1"/>
          <p:nvPr/>
        </p:nvSpPr>
        <p:spPr>
          <a:xfrm>
            <a:off x="6639791" y="1521704"/>
            <a:ext cx="632510" cy="199491"/>
          </a:xfrm>
          <a:prstGeom prst="rect">
            <a:avLst/>
          </a:prstGeom>
          <a:noFill/>
          <a:ln>
            <a:noFill/>
          </a:ln>
        </p:spPr>
        <p:txBody>
          <a:bodyPr wrap="square" lIns="48972" tIns="24486" rIns="48972" bIns="24486" rtlCol="0">
            <a:spAutoFit/>
          </a:bodyPr>
          <a:lstStyle/>
          <a:p>
            <a:r>
              <a:rPr lang="en-AU" sz="975" b="1" dirty="0">
                <a:solidFill>
                  <a:schemeClr val="accent1">
                    <a:lumMod val="50000"/>
                  </a:schemeClr>
                </a:solidFill>
              </a:rPr>
              <a:t>Daniel 8</a:t>
            </a:r>
          </a:p>
        </p:txBody>
      </p:sp>
      <p:sp>
        <p:nvSpPr>
          <p:cNvPr id="90" name="TextBox 89"/>
          <p:cNvSpPr txBox="1"/>
          <p:nvPr/>
        </p:nvSpPr>
        <p:spPr>
          <a:xfrm>
            <a:off x="1485944" y="1461640"/>
            <a:ext cx="2156092" cy="326449"/>
          </a:xfrm>
          <a:prstGeom prst="rect">
            <a:avLst/>
          </a:prstGeom>
          <a:noFill/>
          <a:ln>
            <a:noFill/>
          </a:ln>
        </p:spPr>
        <p:txBody>
          <a:bodyPr wrap="square" lIns="48972" tIns="24486" rIns="48972" bIns="24486" rtlCol="0">
            <a:spAutoFit/>
          </a:bodyPr>
          <a:lstStyle/>
          <a:p>
            <a:pPr algn="ctr"/>
            <a:r>
              <a:rPr lang="en-AU" sz="975" b="1" dirty="0">
                <a:solidFill>
                  <a:schemeClr val="accent1">
                    <a:lumMod val="50000"/>
                  </a:schemeClr>
                </a:solidFill>
              </a:rPr>
              <a:t>Daniel 2 </a:t>
            </a:r>
            <a:br>
              <a:rPr lang="en-AU" sz="975" dirty="0">
                <a:solidFill>
                  <a:schemeClr val="accent1">
                    <a:lumMod val="50000"/>
                  </a:schemeClr>
                </a:solidFill>
              </a:rPr>
            </a:br>
            <a:r>
              <a:rPr lang="en-AU" sz="825" dirty="0">
                <a:solidFill>
                  <a:schemeClr val="accent1">
                    <a:lumMod val="50000"/>
                  </a:schemeClr>
                </a:solidFill>
              </a:rPr>
              <a:t>(Metallic Kingdoms of the World)</a:t>
            </a:r>
          </a:p>
        </p:txBody>
      </p:sp>
      <p:sp>
        <p:nvSpPr>
          <p:cNvPr id="92" name="TextBox 91"/>
          <p:cNvSpPr txBox="1"/>
          <p:nvPr/>
        </p:nvSpPr>
        <p:spPr>
          <a:xfrm>
            <a:off x="3607607" y="1461639"/>
            <a:ext cx="801200" cy="349532"/>
          </a:xfrm>
          <a:prstGeom prst="rect">
            <a:avLst/>
          </a:prstGeom>
          <a:noFill/>
          <a:ln>
            <a:noFill/>
          </a:ln>
        </p:spPr>
        <p:txBody>
          <a:bodyPr wrap="square" lIns="48972" tIns="24486" rIns="48972" bIns="24486" rtlCol="0">
            <a:spAutoFit/>
          </a:bodyPr>
          <a:lstStyle/>
          <a:p>
            <a:pPr algn="ctr"/>
            <a:r>
              <a:rPr lang="en-AU" sz="975" b="1" dirty="0">
                <a:solidFill>
                  <a:schemeClr val="accent1">
                    <a:lumMod val="50000"/>
                  </a:schemeClr>
                </a:solidFill>
              </a:rPr>
              <a:t>WORLD</a:t>
            </a:r>
          </a:p>
          <a:p>
            <a:pPr algn="ctr"/>
            <a:r>
              <a:rPr lang="en-AU" sz="975" b="1" dirty="0">
                <a:solidFill>
                  <a:schemeClr val="accent1">
                    <a:lumMod val="50000"/>
                  </a:schemeClr>
                </a:solidFill>
              </a:rPr>
              <a:t>KINGDOMS</a:t>
            </a:r>
          </a:p>
        </p:txBody>
      </p:sp>
      <p:cxnSp>
        <p:nvCxnSpPr>
          <p:cNvPr id="56" name="Straight Connector 55"/>
          <p:cNvCxnSpPr/>
          <p:nvPr/>
        </p:nvCxnSpPr>
        <p:spPr>
          <a:xfrm>
            <a:off x="3183276" y="2580335"/>
            <a:ext cx="3698048"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91" name="Title 2"/>
          <p:cNvSpPr txBox="1">
            <a:spLocks/>
          </p:cNvSpPr>
          <p:nvPr/>
        </p:nvSpPr>
        <p:spPr>
          <a:xfrm>
            <a:off x="1485900" y="332656"/>
            <a:ext cx="6172200" cy="857250"/>
          </a:xfrm>
          <a:prstGeom prst="rect">
            <a:avLst/>
          </a:prstGeom>
        </p:spPr>
        <p:txBody>
          <a:bodyPr vert="horz" lIns="73830" tIns="36914" rIns="73830" bIns="36914" anchor="b">
            <a:normAutofit/>
            <a:scene3d>
              <a:camera prst="orthographicFront"/>
              <a:lightRig rig="soft" dir="t"/>
            </a:scene3d>
            <a:sp3d prstMaterial="softEdge">
              <a:bevelT w="25400" h="25400"/>
            </a:sp3d>
          </a:bodyPr>
          <a:lstStyle>
            <a:lvl1pPr algn="r" rtl="0" eaLnBrk="1" latinLnBrk="0" hangingPunct="1">
              <a:spcBef>
                <a:spcPct val="0"/>
              </a:spcBef>
              <a:buNone/>
              <a:defRPr kumimoji="0" sz="72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defTabSz="489798"/>
            <a:r>
              <a:rPr lang="en-AU" sz="4500" dirty="0"/>
              <a:t>World Kingdoms</a:t>
            </a:r>
          </a:p>
        </p:txBody>
      </p:sp>
      <p:pic>
        <p:nvPicPr>
          <p:cNvPr id="59" name="Picture 7" descr="C:\Users\Ludwig\Desktop\Daniel Pictures\Leopard 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24713" y="2503183"/>
            <a:ext cx="1044620" cy="1668153"/>
          </a:xfrm>
          <a:prstGeom prst="rect">
            <a:avLst/>
          </a:prstGeom>
          <a:noFill/>
          <a:extLst>
            <a:ext uri="{909E8E84-426E-40DD-AFC4-6F175D3DCCD1}">
              <a14:hiddenFill xmlns:a14="http://schemas.microsoft.com/office/drawing/2010/main">
                <a:solidFill>
                  <a:srgbClr val="FFFFFF"/>
                </a:solidFill>
              </a14:hiddenFill>
            </a:ext>
          </a:extLst>
        </p:spPr>
      </p:pic>
      <p:cxnSp>
        <p:nvCxnSpPr>
          <p:cNvPr id="65" name="Straight Connector 64"/>
          <p:cNvCxnSpPr/>
          <p:nvPr/>
        </p:nvCxnSpPr>
        <p:spPr>
          <a:xfrm>
            <a:off x="1645467" y="2580335"/>
            <a:ext cx="689795"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1640247" y="3221902"/>
            <a:ext cx="887242" cy="3686"/>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645465" y="4142986"/>
            <a:ext cx="766295"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645465" y="5227803"/>
            <a:ext cx="843446"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1640245" y="5757797"/>
            <a:ext cx="843446"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0949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D0BD1-5D03-4EEF-AD72-32655600BDB3}"/>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40E507E0-F19A-45A1-81F0-21265EA21C63}"/>
              </a:ext>
            </a:extLst>
          </p:cNvPr>
          <p:cNvSpPr>
            <a:spLocks noGrp="1"/>
          </p:cNvSpPr>
          <p:nvPr>
            <p:ph idx="1"/>
          </p:nvPr>
        </p:nvSpPr>
        <p:spPr/>
        <p:txBody>
          <a:bodyPr/>
          <a:lstStyle/>
          <a:p>
            <a:pPr marL="514350" indent="-514350">
              <a:buFont typeface="+mj-lt"/>
              <a:buAutoNum type="arabicPeriod"/>
            </a:pPr>
            <a:r>
              <a:rPr lang="en-AU" dirty="0"/>
              <a:t>Who is above all?</a:t>
            </a:r>
          </a:p>
          <a:p>
            <a:pPr marL="514350" indent="-514350">
              <a:buFont typeface="+mj-lt"/>
              <a:buAutoNum type="arabicPeriod"/>
            </a:pPr>
            <a:r>
              <a:rPr lang="en-AU" dirty="0"/>
              <a:t>Who is in us?</a:t>
            </a:r>
          </a:p>
          <a:p>
            <a:pPr marL="514350" indent="-514350">
              <a:buFont typeface="+mj-lt"/>
              <a:buAutoNum type="arabicPeriod"/>
            </a:pPr>
            <a:r>
              <a:rPr lang="en-AU" dirty="0"/>
              <a:t>Who is above/over us?</a:t>
            </a:r>
          </a:p>
          <a:p>
            <a:pPr marL="514350" indent="-514350">
              <a:buFont typeface="+mj-lt"/>
              <a:buAutoNum type="arabicPeriod"/>
            </a:pPr>
            <a:r>
              <a:rPr lang="en-AU" dirty="0"/>
              <a:t>Who is with us?</a:t>
            </a:r>
          </a:p>
          <a:p>
            <a:pPr marL="514350" indent="-514350">
              <a:buFont typeface="+mj-lt"/>
              <a:buAutoNum type="arabicPeriod"/>
            </a:pPr>
            <a:r>
              <a:rPr lang="en-AU" dirty="0"/>
              <a:t>Who is for us?</a:t>
            </a:r>
          </a:p>
        </p:txBody>
      </p:sp>
    </p:spTree>
    <p:extLst>
      <p:ext uri="{BB962C8B-B14F-4D97-AF65-F5344CB8AC3E}">
        <p14:creationId xmlns:p14="http://schemas.microsoft.com/office/powerpoint/2010/main" val="1831834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4FB72-5D26-42B2-A604-6EF8A4AC2512}"/>
              </a:ext>
            </a:extLst>
          </p:cNvPr>
          <p:cNvSpPr>
            <a:spLocks noGrp="1"/>
          </p:cNvSpPr>
          <p:nvPr>
            <p:ph type="title"/>
          </p:nvPr>
        </p:nvSpPr>
        <p:spPr/>
        <p:txBody>
          <a:bodyPr/>
          <a:lstStyle/>
          <a:p>
            <a:r>
              <a:rPr lang="en-AU" dirty="0"/>
              <a:t>God Sets Me Into His Family/Church</a:t>
            </a:r>
          </a:p>
        </p:txBody>
      </p:sp>
      <p:sp>
        <p:nvSpPr>
          <p:cNvPr id="3" name="Content Placeholder 2">
            <a:extLst>
              <a:ext uri="{FF2B5EF4-FFF2-40B4-BE49-F238E27FC236}">
                <a16:creationId xmlns:a16="http://schemas.microsoft.com/office/drawing/2014/main" id="{4C3011F3-90B9-4D7D-A9D7-4D76C36D2C0D}"/>
              </a:ext>
            </a:extLst>
          </p:cNvPr>
          <p:cNvSpPr>
            <a:spLocks noGrp="1"/>
          </p:cNvSpPr>
          <p:nvPr>
            <p:ph idx="1"/>
          </p:nvPr>
        </p:nvSpPr>
        <p:spPr/>
        <p:txBody>
          <a:bodyPr/>
          <a:lstStyle/>
          <a:p>
            <a:pPr marL="0" indent="0">
              <a:buNone/>
            </a:pPr>
            <a:r>
              <a:rPr lang="en-AU" b="1" dirty="0"/>
              <a:t>The Church:</a:t>
            </a:r>
          </a:p>
          <a:p>
            <a:pPr marL="514350" indent="-514350">
              <a:buFont typeface="+mj-lt"/>
              <a:buAutoNum type="alphaLcParenR"/>
            </a:pPr>
            <a:r>
              <a:rPr lang="en-AU" dirty="0"/>
              <a:t>God </a:t>
            </a:r>
            <a:r>
              <a:rPr lang="en-AU" b="1" dirty="0"/>
              <a:t>set</a:t>
            </a:r>
            <a:r>
              <a:rPr lang="en-AU" dirty="0"/>
              <a:t> the members</a:t>
            </a:r>
          </a:p>
          <a:p>
            <a:pPr marL="514350" indent="-514350">
              <a:buFont typeface="+mj-lt"/>
              <a:buAutoNum type="alphaLcParenR"/>
            </a:pPr>
            <a:r>
              <a:rPr lang="en-AU" dirty="0"/>
              <a:t>God </a:t>
            </a:r>
            <a:r>
              <a:rPr lang="en-AU" b="1" dirty="0"/>
              <a:t>composes</a:t>
            </a:r>
            <a:r>
              <a:rPr lang="en-AU" dirty="0"/>
              <a:t> the body</a:t>
            </a:r>
          </a:p>
          <a:p>
            <a:pPr marL="514350" indent="-514350">
              <a:buFont typeface="+mj-lt"/>
              <a:buAutoNum type="alphaLcParenR"/>
            </a:pPr>
            <a:r>
              <a:rPr lang="en-AU" dirty="0"/>
              <a:t>God </a:t>
            </a:r>
            <a:r>
              <a:rPr lang="en-AU" b="1" dirty="0"/>
              <a:t>appoints (Spiritual Parents, leaders)</a:t>
            </a:r>
          </a:p>
          <a:p>
            <a:pPr marL="0" indent="0">
              <a:buNone/>
            </a:pPr>
            <a:endParaRPr lang="en-AU" b="1" dirty="0"/>
          </a:p>
        </p:txBody>
      </p:sp>
    </p:spTree>
    <p:extLst>
      <p:ext uri="{BB962C8B-B14F-4D97-AF65-F5344CB8AC3E}">
        <p14:creationId xmlns:p14="http://schemas.microsoft.com/office/powerpoint/2010/main" val="3985025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3FE-619B-41CB-926C-235A3A0261E0}"/>
              </a:ext>
            </a:extLst>
          </p:cNvPr>
          <p:cNvSpPr>
            <a:spLocks noGrp="1"/>
          </p:cNvSpPr>
          <p:nvPr>
            <p:ph type="title"/>
          </p:nvPr>
        </p:nvSpPr>
        <p:spPr/>
        <p:txBody>
          <a:bodyPr/>
          <a:lstStyle/>
          <a:p>
            <a:r>
              <a:rPr lang="en-AU" dirty="0"/>
              <a:t>1. Who Is Above All?</a:t>
            </a:r>
          </a:p>
        </p:txBody>
      </p:sp>
      <p:sp>
        <p:nvSpPr>
          <p:cNvPr id="3" name="Content Placeholder 2">
            <a:extLst>
              <a:ext uri="{FF2B5EF4-FFF2-40B4-BE49-F238E27FC236}">
                <a16:creationId xmlns:a16="http://schemas.microsoft.com/office/drawing/2014/main" id="{6D4069C1-64E9-4DC5-8020-96151DB10BCD}"/>
              </a:ext>
            </a:extLst>
          </p:cNvPr>
          <p:cNvSpPr>
            <a:spLocks noGrp="1"/>
          </p:cNvSpPr>
          <p:nvPr>
            <p:ph idx="1"/>
          </p:nvPr>
        </p:nvSpPr>
        <p:spPr>
          <a:xfrm>
            <a:off x="251520" y="1207293"/>
            <a:ext cx="8712968" cy="5102027"/>
          </a:xfrm>
        </p:spPr>
        <p:txBody>
          <a:bodyPr>
            <a:normAutofit fontScale="85000" lnSpcReduction="20000"/>
          </a:bodyPr>
          <a:lstStyle/>
          <a:p>
            <a:pPr marL="0" indent="0">
              <a:buNone/>
            </a:pPr>
            <a:r>
              <a:rPr lang="en-AU" b="1" dirty="0"/>
              <a:t>Colossians 1:15-18</a:t>
            </a:r>
          </a:p>
          <a:p>
            <a:pPr marL="0" indent="0">
              <a:buNone/>
            </a:pPr>
            <a:r>
              <a:rPr lang="en-AU" b="1" baseline="30000" dirty="0"/>
              <a:t>15 </a:t>
            </a:r>
            <a:r>
              <a:rPr lang="en-AU" dirty="0"/>
              <a:t>He is the image of the invisible God, the firstborn over all creation. </a:t>
            </a:r>
          </a:p>
          <a:p>
            <a:pPr marL="0" indent="0">
              <a:buNone/>
            </a:pPr>
            <a:r>
              <a:rPr lang="en-AU" b="1" baseline="30000" dirty="0"/>
              <a:t>16 </a:t>
            </a:r>
            <a:r>
              <a:rPr lang="en-AU" dirty="0"/>
              <a:t>For by Him all things were created that are in heaven and that are on earth, visible and invisible, whether thrones or dominions or principalities or powers. All things were created through Him and for Him. </a:t>
            </a:r>
          </a:p>
          <a:p>
            <a:pPr marL="0" indent="0">
              <a:buNone/>
            </a:pPr>
            <a:r>
              <a:rPr lang="en-AU" b="1" baseline="30000" dirty="0"/>
              <a:t>17 </a:t>
            </a:r>
            <a:r>
              <a:rPr lang="en-AU" dirty="0"/>
              <a:t>And </a:t>
            </a:r>
            <a:r>
              <a:rPr lang="en-AU" b="1" dirty="0"/>
              <a:t>He is before all things</a:t>
            </a:r>
            <a:r>
              <a:rPr lang="en-AU" dirty="0"/>
              <a:t>, and </a:t>
            </a:r>
            <a:r>
              <a:rPr lang="en-AU" b="1" dirty="0"/>
              <a:t>in Him all things consist</a:t>
            </a:r>
            <a:r>
              <a:rPr lang="en-AU" dirty="0"/>
              <a:t>. </a:t>
            </a:r>
          </a:p>
          <a:p>
            <a:pPr marL="0" indent="0">
              <a:buNone/>
            </a:pPr>
            <a:r>
              <a:rPr lang="en-AU" b="1" baseline="30000" dirty="0"/>
              <a:t>18 </a:t>
            </a:r>
            <a:r>
              <a:rPr lang="en-AU" dirty="0"/>
              <a:t>And He is the head of the body, the church, who is the beginning, the firstborn from the dead, that in all things He may have the pre-eminence.</a:t>
            </a:r>
          </a:p>
        </p:txBody>
      </p:sp>
    </p:spTree>
    <p:extLst>
      <p:ext uri="{BB962C8B-B14F-4D97-AF65-F5344CB8AC3E}">
        <p14:creationId xmlns:p14="http://schemas.microsoft.com/office/powerpoint/2010/main" val="182944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99A54-F73C-4342-8ECE-8192E9931086}"/>
              </a:ext>
            </a:extLst>
          </p:cNvPr>
          <p:cNvSpPr>
            <a:spLocks noGrp="1"/>
          </p:cNvSpPr>
          <p:nvPr>
            <p:ph type="title"/>
          </p:nvPr>
        </p:nvSpPr>
        <p:spPr/>
        <p:txBody>
          <a:bodyPr/>
          <a:lstStyle/>
          <a:p>
            <a:r>
              <a:rPr lang="en-AU" dirty="0"/>
              <a:t>Ephesians 4:4-6</a:t>
            </a:r>
          </a:p>
        </p:txBody>
      </p:sp>
      <p:sp>
        <p:nvSpPr>
          <p:cNvPr id="3" name="Content Placeholder 2">
            <a:extLst>
              <a:ext uri="{FF2B5EF4-FFF2-40B4-BE49-F238E27FC236}">
                <a16:creationId xmlns:a16="http://schemas.microsoft.com/office/drawing/2014/main" id="{3493333D-11B3-40A7-83F3-96E03CFAE06B}"/>
              </a:ext>
            </a:extLst>
          </p:cNvPr>
          <p:cNvSpPr>
            <a:spLocks noGrp="1"/>
          </p:cNvSpPr>
          <p:nvPr>
            <p:ph idx="1"/>
          </p:nvPr>
        </p:nvSpPr>
        <p:spPr/>
        <p:txBody>
          <a:bodyPr/>
          <a:lstStyle/>
          <a:p>
            <a:pPr marL="0" indent="0">
              <a:buNone/>
            </a:pPr>
            <a:r>
              <a:rPr lang="en-AU" b="1" baseline="30000" dirty="0"/>
              <a:t>4 </a:t>
            </a:r>
            <a:r>
              <a:rPr lang="en-AU" i="1" dirty="0"/>
              <a:t>There is</a:t>
            </a:r>
            <a:r>
              <a:rPr lang="en-AU" dirty="0"/>
              <a:t> </a:t>
            </a:r>
            <a:r>
              <a:rPr lang="en-AU" b="1" dirty="0"/>
              <a:t>one body </a:t>
            </a:r>
            <a:r>
              <a:rPr lang="en-AU" dirty="0"/>
              <a:t>and </a:t>
            </a:r>
            <a:r>
              <a:rPr lang="en-AU" b="1" dirty="0"/>
              <a:t>one Spirit</a:t>
            </a:r>
            <a:r>
              <a:rPr lang="en-AU" dirty="0"/>
              <a:t>, just as you were called in </a:t>
            </a:r>
            <a:r>
              <a:rPr lang="en-AU" b="1" dirty="0"/>
              <a:t>one hope </a:t>
            </a:r>
            <a:r>
              <a:rPr lang="en-AU" dirty="0"/>
              <a:t>of your </a:t>
            </a:r>
            <a:r>
              <a:rPr lang="en-AU" b="1" dirty="0"/>
              <a:t>calling</a:t>
            </a:r>
            <a:r>
              <a:rPr lang="en-AU" dirty="0"/>
              <a:t>; </a:t>
            </a:r>
          </a:p>
          <a:p>
            <a:pPr marL="0" indent="0">
              <a:buNone/>
            </a:pPr>
            <a:r>
              <a:rPr lang="en-AU" b="1" baseline="30000" dirty="0"/>
              <a:t>5 </a:t>
            </a:r>
            <a:r>
              <a:rPr lang="en-AU" b="1" dirty="0"/>
              <a:t>one Lord</a:t>
            </a:r>
            <a:r>
              <a:rPr lang="en-AU" dirty="0"/>
              <a:t>, </a:t>
            </a:r>
            <a:r>
              <a:rPr lang="en-AU" b="1" dirty="0"/>
              <a:t>one faith</a:t>
            </a:r>
            <a:r>
              <a:rPr lang="en-AU" dirty="0"/>
              <a:t>, </a:t>
            </a:r>
            <a:r>
              <a:rPr lang="en-AU" b="1" dirty="0"/>
              <a:t>one baptism</a:t>
            </a:r>
            <a:r>
              <a:rPr lang="en-AU" dirty="0"/>
              <a:t>; </a:t>
            </a:r>
            <a:br>
              <a:rPr lang="en-AU" dirty="0"/>
            </a:br>
            <a:r>
              <a:rPr lang="en-AU" b="1" baseline="30000" dirty="0"/>
              <a:t>6 </a:t>
            </a:r>
            <a:r>
              <a:rPr lang="en-AU" b="1" dirty="0"/>
              <a:t>one God </a:t>
            </a:r>
            <a:r>
              <a:rPr lang="en-AU" dirty="0"/>
              <a:t>and </a:t>
            </a:r>
            <a:r>
              <a:rPr lang="en-AU" b="1" dirty="0"/>
              <a:t>Father of all</a:t>
            </a:r>
            <a:r>
              <a:rPr lang="en-AU" dirty="0"/>
              <a:t>, who </a:t>
            </a:r>
            <a:r>
              <a:rPr lang="en-AU" i="1" dirty="0"/>
              <a:t>is</a:t>
            </a:r>
            <a:r>
              <a:rPr lang="en-AU" dirty="0"/>
              <a:t> </a:t>
            </a:r>
            <a:r>
              <a:rPr lang="en-AU" b="1" dirty="0"/>
              <a:t>above all</a:t>
            </a:r>
            <a:r>
              <a:rPr lang="en-AU" dirty="0"/>
              <a:t>, and </a:t>
            </a:r>
            <a:r>
              <a:rPr lang="en-AU" b="1" dirty="0"/>
              <a:t>through all</a:t>
            </a:r>
            <a:r>
              <a:rPr lang="en-AU" dirty="0"/>
              <a:t>, and </a:t>
            </a:r>
            <a:r>
              <a:rPr lang="en-AU" b="1" dirty="0"/>
              <a:t>in you all</a:t>
            </a:r>
            <a:r>
              <a:rPr lang="en-AU" dirty="0"/>
              <a:t>.</a:t>
            </a:r>
          </a:p>
        </p:txBody>
      </p:sp>
    </p:spTree>
    <p:extLst>
      <p:ext uri="{BB962C8B-B14F-4D97-AF65-F5344CB8AC3E}">
        <p14:creationId xmlns:p14="http://schemas.microsoft.com/office/powerpoint/2010/main" val="323168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D7370-DD0E-4313-BBFD-77E3BE76D60B}"/>
              </a:ext>
            </a:extLst>
          </p:cNvPr>
          <p:cNvSpPr>
            <a:spLocks noGrp="1"/>
          </p:cNvSpPr>
          <p:nvPr>
            <p:ph type="title"/>
          </p:nvPr>
        </p:nvSpPr>
        <p:spPr/>
        <p:txBody>
          <a:bodyPr/>
          <a:lstStyle/>
          <a:p>
            <a:r>
              <a:rPr lang="en-AU" dirty="0"/>
              <a:t>Acts 17:22-26</a:t>
            </a:r>
          </a:p>
        </p:txBody>
      </p:sp>
      <p:sp>
        <p:nvSpPr>
          <p:cNvPr id="3" name="Content Placeholder 2">
            <a:extLst>
              <a:ext uri="{FF2B5EF4-FFF2-40B4-BE49-F238E27FC236}">
                <a16:creationId xmlns:a16="http://schemas.microsoft.com/office/drawing/2014/main" id="{5768210E-BB4B-42AE-84BB-8CF969F4B464}"/>
              </a:ext>
            </a:extLst>
          </p:cNvPr>
          <p:cNvSpPr>
            <a:spLocks noGrp="1"/>
          </p:cNvSpPr>
          <p:nvPr>
            <p:ph idx="1"/>
          </p:nvPr>
        </p:nvSpPr>
        <p:spPr/>
        <p:txBody>
          <a:bodyPr>
            <a:normAutofit fontScale="92500" lnSpcReduction="10000"/>
          </a:bodyPr>
          <a:lstStyle/>
          <a:p>
            <a:pPr marL="0" indent="0">
              <a:buNone/>
            </a:pPr>
            <a:r>
              <a:rPr lang="en-AU" b="1" baseline="30000" dirty="0"/>
              <a:t>22 </a:t>
            </a:r>
            <a:r>
              <a:rPr lang="en-AU" dirty="0"/>
              <a:t>Then Paul stood in the midst of the Areopagus and said, “Men of Athens, I perceive that in all things you are very religious; </a:t>
            </a:r>
          </a:p>
          <a:p>
            <a:pPr marL="0" indent="0">
              <a:buNone/>
            </a:pPr>
            <a:r>
              <a:rPr lang="en-AU" b="1" baseline="30000" dirty="0"/>
              <a:t>23 </a:t>
            </a:r>
            <a:r>
              <a:rPr lang="en-AU" dirty="0"/>
              <a:t>for as I was passing through and considering the objects of your worship, I even found an altar with this inscription:</a:t>
            </a:r>
          </a:p>
          <a:p>
            <a:pPr marL="0" indent="0">
              <a:buNone/>
            </a:pPr>
            <a:r>
              <a:rPr lang="en-AU" dirty="0"/>
              <a:t>TO THE UNKNOWN GOD.</a:t>
            </a:r>
          </a:p>
          <a:p>
            <a:pPr marL="0" indent="0">
              <a:buNone/>
            </a:pPr>
            <a:r>
              <a:rPr lang="en-AU" dirty="0"/>
              <a:t>Therefore, the One whom you worship without knowing, Him I proclaim to you: </a:t>
            </a:r>
          </a:p>
        </p:txBody>
      </p:sp>
    </p:spTree>
    <p:extLst>
      <p:ext uri="{BB962C8B-B14F-4D97-AF65-F5344CB8AC3E}">
        <p14:creationId xmlns:p14="http://schemas.microsoft.com/office/powerpoint/2010/main" val="535618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1BF52-570E-4817-9503-17E056049FD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FA1037C2-16DD-4B1D-AADA-3DE2F02C1B65}"/>
              </a:ext>
            </a:extLst>
          </p:cNvPr>
          <p:cNvSpPr>
            <a:spLocks noGrp="1"/>
          </p:cNvSpPr>
          <p:nvPr>
            <p:ph idx="1"/>
          </p:nvPr>
        </p:nvSpPr>
        <p:spPr>
          <a:xfrm>
            <a:off x="251520" y="1207293"/>
            <a:ext cx="8712968" cy="5030019"/>
          </a:xfrm>
        </p:spPr>
        <p:txBody>
          <a:bodyPr>
            <a:normAutofit fontScale="92500" lnSpcReduction="20000"/>
          </a:bodyPr>
          <a:lstStyle/>
          <a:p>
            <a:pPr marL="0" indent="0">
              <a:buNone/>
            </a:pPr>
            <a:r>
              <a:rPr lang="en-AU" b="1" baseline="30000" dirty="0"/>
              <a:t>24 </a:t>
            </a:r>
            <a:r>
              <a:rPr lang="en-AU" dirty="0"/>
              <a:t>God, who made the world and everything in it, since He is Lord of heaven and earth, does not dwell in temples made with hands. </a:t>
            </a:r>
          </a:p>
          <a:p>
            <a:pPr marL="0" indent="0">
              <a:buNone/>
            </a:pPr>
            <a:r>
              <a:rPr lang="en-AU" b="1" baseline="30000" dirty="0"/>
              <a:t>25 </a:t>
            </a:r>
            <a:r>
              <a:rPr lang="en-AU" dirty="0"/>
              <a:t>Nor is He worshiped with men’s hands, as though He needed anything, since He gives to all life, breath, and all things. </a:t>
            </a:r>
          </a:p>
          <a:p>
            <a:pPr marL="0" indent="0">
              <a:buNone/>
            </a:pPr>
            <a:r>
              <a:rPr lang="en-AU" b="1" baseline="30000" dirty="0"/>
              <a:t>26 </a:t>
            </a:r>
            <a:r>
              <a:rPr lang="en-AU" dirty="0"/>
              <a:t>And He has made from one blood every nation of men to dwell on all the face of the earth, and has determined their </a:t>
            </a:r>
            <a:r>
              <a:rPr lang="en-AU" dirty="0" err="1"/>
              <a:t>preappointed</a:t>
            </a:r>
            <a:r>
              <a:rPr lang="en-AU" dirty="0"/>
              <a:t> times and the boundaries of their dwellings,</a:t>
            </a:r>
          </a:p>
          <a:p>
            <a:pPr marL="0" indent="0">
              <a:buNone/>
            </a:pPr>
            <a:endParaRPr lang="en-AU" dirty="0"/>
          </a:p>
        </p:txBody>
      </p:sp>
    </p:spTree>
    <p:extLst>
      <p:ext uri="{BB962C8B-B14F-4D97-AF65-F5344CB8AC3E}">
        <p14:creationId xmlns:p14="http://schemas.microsoft.com/office/powerpoint/2010/main" val="718558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31C1C-A7B5-4258-894E-8A00E7DC1A7F}"/>
              </a:ext>
            </a:extLst>
          </p:cNvPr>
          <p:cNvSpPr>
            <a:spLocks noGrp="1"/>
          </p:cNvSpPr>
          <p:nvPr>
            <p:ph type="title"/>
          </p:nvPr>
        </p:nvSpPr>
        <p:spPr/>
        <p:txBody>
          <a:bodyPr/>
          <a:lstStyle/>
          <a:p>
            <a:r>
              <a:rPr lang="en-AU" dirty="0"/>
              <a:t>Ephesians 6:1-2</a:t>
            </a:r>
          </a:p>
        </p:txBody>
      </p:sp>
      <p:sp>
        <p:nvSpPr>
          <p:cNvPr id="3" name="Content Placeholder 2">
            <a:extLst>
              <a:ext uri="{FF2B5EF4-FFF2-40B4-BE49-F238E27FC236}">
                <a16:creationId xmlns:a16="http://schemas.microsoft.com/office/drawing/2014/main" id="{0A708284-447F-439F-BA5F-78C0664106B9}"/>
              </a:ext>
            </a:extLst>
          </p:cNvPr>
          <p:cNvSpPr>
            <a:spLocks noGrp="1"/>
          </p:cNvSpPr>
          <p:nvPr>
            <p:ph idx="1"/>
          </p:nvPr>
        </p:nvSpPr>
        <p:spPr/>
        <p:txBody>
          <a:bodyPr/>
          <a:lstStyle/>
          <a:p>
            <a:pPr marL="0" indent="0">
              <a:buNone/>
            </a:pPr>
            <a:r>
              <a:rPr lang="en-AU" b="1" baseline="30000" dirty="0"/>
              <a:t>1</a:t>
            </a:r>
            <a:r>
              <a:rPr lang="en-AU" dirty="0"/>
              <a:t>Children, obey your parents in the Lord, for this is right. </a:t>
            </a:r>
          </a:p>
          <a:p>
            <a:pPr marL="0" indent="0">
              <a:buNone/>
            </a:pPr>
            <a:r>
              <a:rPr lang="en-AU" b="1" baseline="30000" dirty="0"/>
              <a:t>2 </a:t>
            </a:r>
            <a:r>
              <a:rPr lang="en-AU" dirty="0"/>
              <a:t>“</a:t>
            </a:r>
            <a:r>
              <a:rPr lang="en-AU" dirty="0" err="1"/>
              <a:t>Honor</a:t>
            </a:r>
            <a:r>
              <a:rPr lang="en-AU" dirty="0"/>
              <a:t> your father and mother,” which is the first commandment with promise:</a:t>
            </a:r>
          </a:p>
        </p:txBody>
      </p:sp>
    </p:spTree>
    <p:extLst>
      <p:ext uri="{BB962C8B-B14F-4D97-AF65-F5344CB8AC3E}">
        <p14:creationId xmlns:p14="http://schemas.microsoft.com/office/powerpoint/2010/main" val="3702611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3B770-ECBB-4F24-92B8-59234267AB44}"/>
              </a:ext>
            </a:extLst>
          </p:cNvPr>
          <p:cNvSpPr>
            <a:spLocks noGrp="1"/>
          </p:cNvSpPr>
          <p:nvPr>
            <p:ph type="title"/>
          </p:nvPr>
        </p:nvSpPr>
        <p:spPr/>
        <p:txBody>
          <a:bodyPr/>
          <a:lstStyle/>
          <a:p>
            <a:r>
              <a:rPr lang="en-AU" dirty="0"/>
              <a:t>2. Who is in us?</a:t>
            </a:r>
          </a:p>
        </p:txBody>
      </p:sp>
      <p:sp>
        <p:nvSpPr>
          <p:cNvPr id="3" name="Content Placeholder 2">
            <a:extLst>
              <a:ext uri="{FF2B5EF4-FFF2-40B4-BE49-F238E27FC236}">
                <a16:creationId xmlns:a16="http://schemas.microsoft.com/office/drawing/2014/main" id="{A097DF9F-EC48-47E9-8515-F15C242610F7}"/>
              </a:ext>
            </a:extLst>
          </p:cNvPr>
          <p:cNvSpPr>
            <a:spLocks noGrp="1"/>
          </p:cNvSpPr>
          <p:nvPr>
            <p:ph idx="1"/>
          </p:nvPr>
        </p:nvSpPr>
        <p:spPr/>
        <p:txBody>
          <a:bodyPr/>
          <a:lstStyle/>
          <a:p>
            <a:r>
              <a:rPr lang="en-AU" dirty="0"/>
              <a:t>Christ in us, the Hope of Glory</a:t>
            </a:r>
          </a:p>
          <a:p>
            <a:r>
              <a:rPr lang="en-AU" dirty="0"/>
              <a:t>The incorruptible Seed in us</a:t>
            </a:r>
          </a:p>
          <a:p>
            <a:r>
              <a:rPr lang="en-AU" dirty="0"/>
              <a:t>Temple for the Holy Spirit</a:t>
            </a:r>
          </a:p>
          <a:p>
            <a:endParaRPr lang="en-AU" dirty="0"/>
          </a:p>
          <a:p>
            <a:pPr marL="0" indent="0" algn="ctr">
              <a:buNone/>
            </a:pPr>
            <a:r>
              <a:rPr lang="en-AU" b="1" dirty="0"/>
              <a:t>Forming the nature and character of Christ</a:t>
            </a:r>
          </a:p>
        </p:txBody>
      </p:sp>
    </p:spTree>
    <p:extLst>
      <p:ext uri="{BB962C8B-B14F-4D97-AF65-F5344CB8AC3E}">
        <p14:creationId xmlns:p14="http://schemas.microsoft.com/office/powerpoint/2010/main" val="1774335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13EEF-002C-47FF-A1CC-AA64072C33B7}"/>
              </a:ext>
            </a:extLst>
          </p:cNvPr>
          <p:cNvSpPr>
            <a:spLocks noGrp="1"/>
          </p:cNvSpPr>
          <p:nvPr>
            <p:ph type="title"/>
          </p:nvPr>
        </p:nvSpPr>
        <p:spPr/>
        <p:txBody>
          <a:bodyPr/>
          <a:lstStyle/>
          <a:p>
            <a:r>
              <a:rPr lang="en-AU" dirty="0"/>
              <a:t>1 Peter 1:22-25</a:t>
            </a:r>
          </a:p>
        </p:txBody>
      </p:sp>
      <p:sp>
        <p:nvSpPr>
          <p:cNvPr id="3" name="Content Placeholder 2">
            <a:extLst>
              <a:ext uri="{FF2B5EF4-FFF2-40B4-BE49-F238E27FC236}">
                <a16:creationId xmlns:a16="http://schemas.microsoft.com/office/drawing/2014/main" id="{C7A235C6-29B4-41BF-AF65-E883DA473438}"/>
              </a:ext>
            </a:extLst>
          </p:cNvPr>
          <p:cNvSpPr>
            <a:spLocks noGrp="1"/>
          </p:cNvSpPr>
          <p:nvPr>
            <p:ph idx="1"/>
          </p:nvPr>
        </p:nvSpPr>
        <p:spPr>
          <a:xfrm>
            <a:off x="251520" y="1052736"/>
            <a:ext cx="8712968" cy="5246043"/>
          </a:xfrm>
        </p:spPr>
        <p:txBody>
          <a:bodyPr>
            <a:normAutofit fontScale="85000" lnSpcReduction="10000"/>
          </a:bodyPr>
          <a:lstStyle/>
          <a:p>
            <a:pPr marL="0" indent="0">
              <a:buNone/>
            </a:pPr>
            <a:r>
              <a:rPr lang="en-AU" b="1" baseline="30000" dirty="0"/>
              <a:t>22 </a:t>
            </a:r>
            <a:r>
              <a:rPr lang="en-AU" dirty="0"/>
              <a:t>Since you have purified your souls in obeying the truth through the Spirit in sincere love of the brethren, love one another fervently with a pure heart, </a:t>
            </a:r>
          </a:p>
          <a:p>
            <a:pPr marL="0" indent="0">
              <a:buNone/>
            </a:pPr>
            <a:r>
              <a:rPr lang="en-AU" b="1" baseline="30000" dirty="0"/>
              <a:t>23 </a:t>
            </a:r>
            <a:r>
              <a:rPr lang="en-AU" dirty="0"/>
              <a:t>having been born again, not of corruptible seed but incorruptible, through the word of God which lives and abides forever, </a:t>
            </a:r>
          </a:p>
          <a:p>
            <a:pPr marL="0" indent="0">
              <a:buNone/>
            </a:pPr>
            <a:r>
              <a:rPr lang="en-AU" b="1" baseline="30000" dirty="0"/>
              <a:t>24 </a:t>
            </a:r>
            <a:r>
              <a:rPr lang="en-AU" dirty="0"/>
              <a:t>because</a:t>
            </a:r>
          </a:p>
          <a:p>
            <a:pPr marL="0" indent="0">
              <a:buNone/>
            </a:pPr>
            <a:r>
              <a:rPr lang="en-AU" dirty="0"/>
              <a:t>“All flesh </a:t>
            </a:r>
            <a:r>
              <a:rPr lang="en-AU" i="1" dirty="0"/>
              <a:t>is</a:t>
            </a:r>
            <a:r>
              <a:rPr lang="en-AU" dirty="0"/>
              <a:t> as grass,</a:t>
            </a:r>
            <a:br>
              <a:rPr lang="en-AU" dirty="0"/>
            </a:br>
            <a:r>
              <a:rPr lang="en-AU" dirty="0"/>
              <a:t>And all the glory of man as the flower of the grass.</a:t>
            </a:r>
            <a:br>
              <a:rPr lang="en-AU" dirty="0"/>
            </a:br>
            <a:r>
              <a:rPr lang="en-AU" dirty="0"/>
              <a:t>The grass withers,</a:t>
            </a:r>
            <a:br>
              <a:rPr lang="en-AU" dirty="0"/>
            </a:br>
            <a:r>
              <a:rPr lang="en-AU" dirty="0"/>
              <a:t>And its flower falls away,</a:t>
            </a:r>
            <a:br>
              <a:rPr lang="en-AU" dirty="0"/>
            </a:br>
            <a:r>
              <a:rPr lang="en-AU" b="1" baseline="30000" dirty="0"/>
              <a:t>25 </a:t>
            </a:r>
            <a:r>
              <a:rPr lang="en-AU" dirty="0"/>
              <a:t>But the word of the </a:t>
            </a:r>
            <a:r>
              <a:rPr lang="en-AU" cap="small" dirty="0"/>
              <a:t>Lord</a:t>
            </a:r>
            <a:r>
              <a:rPr lang="en-AU" dirty="0"/>
              <a:t> endures forever.”</a:t>
            </a:r>
          </a:p>
          <a:p>
            <a:pPr marL="0" indent="0">
              <a:buNone/>
            </a:pPr>
            <a:endParaRPr lang="en-AU" dirty="0"/>
          </a:p>
        </p:txBody>
      </p:sp>
    </p:spTree>
    <p:extLst>
      <p:ext uri="{BB962C8B-B14F-4D97-AF65-F5344CB8AC3E}">
        <p14:creationId xmlns:p14="http://schemas.microsoft.com/office/powerpoint/2010/main" val="2309363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4CE3-66AA-4B73-93BD-2BEE8BA2206F}"/>
              </a:ext>
            </a:extLst>
          </p:cNvPr>
          <p:cNvSpPr>
            <a:spLocks noGrp="1"/>
          </p:cNvSpPr>
          <p:nvPr>
            <p:ph type="title"/>
          </p:nvPr>
        </p:nvSpPr>
        <p:spPr/>
        <p:txBody>
          <a:bodyPr/>
          <a:lstStyle/>
          <a:p>
            <a:r>
              <a:rPr lang="en-AU" dirty="0"/>
              <a:t>3. Who is above/over us?</a:t>
            </a:r>
          </a:p>
        </p:txBody>
      </p:sp>
      <p:sp>
        <p:nvSpPr>
          <p:cNvPr id="3" name="Content Placeholder 2">
            <a:extLst>
              <a:ext uri="{FF2B5EF4-FFF2-40B4-BE49-F238E27FC236}">
                <a16:creationId xmlns:a16="http://schemas.microsoft.com/office/drawing/2014/main" id="{7C7A1585-ADFC-4E9E-8D1C-1B81DF1139D7}"/>
              </a:ext>
            </a:extLst>
          </p:cNvPr>
          <p:cNvSpPr>
            <a:spLocks noGrp="1"/>
          </p:cNvSpPr>
          <p:nvPr>
            <p:ph idx="1"/>
          </p:nvPr>
        </p:nvSpPr>
        <p:spPr/>
        <p:txBody>
          <a:bodyPr/>
          <a:lstStyle/>
          <a:p>
            <a:r>
              <a:rPr lang="en-AU" dirty="0"/>
              <a:t>Those whom God appoints over our lives</a:t>
            </a:r>
          </a:p>
        </p:txBody>
      </p:sp>
    </p:spTree>
    <p:extLst>
      <p:ext uri="{BB962C8B-B14F-4D97-AF65-F5344CB8AC3E}">
        <p14:creationId xmlns:p14="http://schemas.microsoft.com/office/powerpoint/2010/main" val="3582495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6110-4E30-419B-B18F-D62A05CA1384}"/>
              </a:ext>
            </a:extLst>
          </p:cNvPr>
          <p:cNvSpPr>
            <a:spLocks noGrp="1"/>
          </p:cNvSpPr>
          <p:nvPr>
            <p:ph type="title"/>
          </p:nvPr>
        </p:nvSpPr>
        <p:spPr/>
        <p:txBody>
          <a:bodyPr/>
          <a:lstStyle/>
          <a:p>
            <a:r>
              <a:rPr lang="en-AU" dirty="0"/>
              <a:t>1 Peter 5:1-11</a:t>
            </a:r>
          </a:p>
        </p:txBody>
      </p:sp>
      <p:sp>
        <p:nvSpPr>
          <p:cNvPr id="3" name="Content Placeholder 2">
            <a:extLst>
              <a:ext uri="{FF2B5EF4-FFF2-40B4-BE49-F238E27FC236}">
                <a16:creationId xmlns:a16="http://schemas.microsoft.com/office/drawing/2014/main" id="{2E6B1E74-51FD-44A5-914B-136EE9FCBDFC}"/>
              </a:ext>
            </a:extLst>
          </p:cNvPr>
          <p:cNvSpPr>
            <a:spLocks noGrp="1"/>
          </p:cNvSpPr>
          <p:nvPr>
            <p:ph idx="1"/>
          </p:nvPr>
        </p:nvSpPr>
        <p:spPr>
          <a:xfrm>
            <a:off x="251520" y="1207293"/>
            <a:ext cx="8712968" cy="5174035"/>
          </a:xfrm>
        </p:spPr>
        <p:txBody>
          <a:bodyPr>
            <a:normAutofit fontScale="85000" lnSpcReduction="20000"/>
          </a:bodyPr>
          <a:lstStyle/>
          <a:p>
            <a:pPr marL="0" indent="0">
              <a:buNone/>
            </a:pPr>
            <a:r>
              <a:rPr lang="en-AU" b="1" baseline="30000" dirty="0"/>
              <a:t>1</a:t>
            </a:r>
            <a:r>
              <a:rPr lang="en-AU" b="1" dirty="0"/>
              <a:t> </a:t>
            </a:r>
            <a:r>
              <a:rPr lang="en-AU" dirty="0"/>
              <a:t>The elders who are among you I exhort, I who am a fellow elder and a witness of the sufferings of Christ, and also a partaker of the glory that will be revealed: </a:t>
            </a:r>
          </a:p>
          <a:p>
            <a:pPr marL="0" indent="0">
              <a:buNone/>
            </a:pPr>
            <a:r>
              <a:rPr lang="en-AU" b="1" baseline="30000" dirty="0"/>
              <a:t>2 </a:t>
            </a:r>
            <a:r>
              <a:rPr lang="en-AU" b="1" dirty="0"/>
              <a:t>Shepherd the flock of God </a:t>
            </a:r>
            <a:r>
              <a:rPr lang="en-AU" dirty="0"/>
              <a:t>which is among you, serving as </a:t>
            </a:r>
            <a:r>
              <a:rPr lang="en-AU" b="1" dirty="0"/>
              <a:t>overseers</a:t>
            </a:r>
            <a:r>
              <a:rPr lang="en-AU" dirty="0"/>
              <a:t>, not by compulsion but willingly, not for dishonest gain but eagerly; </a:t>
            </a:r>
          </a:p>
          <a:p>
            <a:pPr marL="0" indent="0">
              <a:buNone/>
            </a:pPr>
            <a:r>
              <a:rPr lang="en-AU" b="1" baseline="30000" dirty="0"/>
              <a:t>3 </a:t>
            </a:r>
            <a:r>
              <a:rPr lang="en-AU" dirty="0"/>
              <a:t>nor as being lords over those entrusted to you, but being examples to the flock; </a:t>
            </a:r>
          </a:p>
          <a:p>
            <a:pPr marL="0" indent="0">
              <a:buNone/>
            </a:pPr>
            <a:r>
              <a:rPr lang="en-AU" b="1" baseline="30000" dirty="0"/>
              <a:t>4 </a:t>
            </a:r>
            <a:r>
              <a:rPr lang="en-AU" dirty="0"/>
              <a:t>and when the </a:t>
            </a:r>
            <a:r>
              <a:rPr lang="en-AU" b="1" dirty="0"/>
              <a:t>Chief Shepherd appears</a:t>
            </a:r>
            <a:r>
              <a:rPr lang="en-AU" dirty="0"/>
              <a:t>, you will receive the crown of glory that does not fade away.</a:t>
            </a:r>
          </a:p>
          <a:p>
            <a:pPr marL="0" indent="0">
              <a:buNone/>
            </a:pPr>
            <a:r>
              <a:rPr lang="en-AU" dirty="0"/>
              <a:t>Submit to God, Resist the Devil</a:t>
            </a:r>
          </a:p>
          <a:p>
            <a:pPr marL="0" indent="0">
              <a:buNone/>
            </a:pPr>
            <a:endParaRPr lang="en-AU" dirty="0"/>
          </a:p>
        </p:txBody>
      </p:sp>
    </p:spTree>
    <p:extLst>
      <p:ext uri="{BB962C8B-B14F-4D97-AF65-F5344CB8AC3E}">
        <p14:creationId xmlns:p14="http://schemas.microsoft.com/office/powerpoint/2010/main" val="890603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6D9B7-4B37-42FB-B423-295B3CFCDDF5}"/>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0070A890-0F6C-4862-B0E0-5F45154C8C76}"/>
              </a:ext>
            </a:extLst>
          </p:cNvPr>
          <p:cNvSpPr>
            <a:spLocks noGrp="1"/>
          </p:cNvSpPr>
          <p:nvPr>
            <p:ph idx="1"/>
          </p:nvPr>
        </p:nvSpPr>
        <p:spPr/>
        <p:txBody>
          <a:bodyPr>
            <a:normAutofit fontScale="92500" lnSpcReduction="10000"/>
          </a:bodyPr>
          <a:lstStyle/>
          <a:p>
            <a:pPr marL="0" indent="0">
              <a:buNone/>
            </a:pPr>
            <a:r>
              <a:rPr lang="en-AU" b="1" baseline="30000" dirty="0"/>
              <a:t>5 </a:t>
            </a:r>
            <a:r>
              <a:rPr lang="en-AU" dirty="0"/>
              <a:t>Likewise you younger people, submit yourselves to </a:t>
            </a:r>
            <a:r>
              <a:rPr lang="en-AU" i="1" dirty="0"/>
              <a:t>your</a:t>
            </a:r>
            <a:r>
              <a:rPr lang="en-AU" dirty="0"/>
              <a:t> </a:t>
            </a:r>
            <a:r>
              <a:rPr lang="en-AU" b="1" dirty="0"/>
              <a:t>elders</a:t>
            </a:r>
            <a:r>
              <a:rPr lang="en-AU" dirty="0"/>
              <a:t>. Yes, all of </a:t>
            </a:r>
            <a:r>
              <a:rPr lang="en-AU" i="1" dirty="0"/>
              <a:t>you</a:t>
            </a:r>
            <a:r>
              <a:rPr lang="en-AU" dirty="0"/>
              <a:t> be submissive to one another, and be clothed with </a:t>
            </a:r>
            <a:r>
              <a:rPr lang="en-AU" b="1" dirty="0"/>
              <a:t>humility</a:t>
            </a:r>
            <a:r>
              <a:rPr lang="en-AU" dirty="0"/>
              <a:t>, for</a:t>
            </a:r>
          </a:p>
          <a:p>
            <a:pPr marL="0" indent="0">
              <a:buNone/>
            </a:pPr>
            <a:r>
              <a:rPr lang="en-AU" dirty="0"/>
              <a:t>“God resists the proud,</a:t>
            </a:r>
            <a:br>
              <a:rPr lang="en-AU" dirty="0"/>
            </a:br>
            <a:r>
              <a:rPr lang="en-AU" dirty="0"/>
              <a:t>But gives grace to the humble.”</a:t>
            </a:r>
          </a:p>
          <a:p>
            <a:pPr marL="0" indent="0">
              <a:buNone/>
            </a:pPr>
            <a:r>
              <a:rPr lang="en-AU" b="1" baseline="30000" dirty="0"/>
              <a:t>6 </a:t>
            </a:r>
            <a:r>
              <a:rPr lang="en-AU" b="1" dirty="0"/>
              <a:t>Therefore</a:t>
            </a:r>
            <a:r>
              <a:rPr lang="en-AU" dirty="0"/>
              <a:t> </a:t>
            </a:r>
            <a:r>
              <a:rPr lang="en-AU" b="1" dirty="0"/>
              <a:t>humble</a:t>
            </a:r>
            <a:r>
              <a:rPr lang="en-AU" dirty="0"/>
              <a:t> yourselves under the mighty hand of </a:t>
            </a:r>
            <a:r>
              <a:rPr lang="en-AU" b="1" dirty="0"/>
              <a:t>God</a:t>
            </a:r>
            <a:r>
              <a:rPr lang="en-AU" dirty="0"/>
              <a:t>, that He may exalt you in due time, </a:t>
            </a:r>
            <a:r>
              <a:rPr lang="en-AU" b="1" baseline="30000" dirty="0"/>
              <a:t>7 </a:t>
            </a:r>
            <a:r>
              <a:rPr lang="en-AU" dirty="0"/>
              <a:t>casting all your care upon Him, for He cares for you.</a:t>
            </a:r>
          </a:p>
          <a:p>
            <a:pPr marL="0" indent="0">
              <a:buNone/>
            </a:pPr>
            <a:endParaRPr lang="en-AU" dirty="0"/>
          </a:p>
        </p:txBody>
      </p:sp>
    </p:spTree>
    <p:extLst>
      <p:ext uri="{BB962C8B-B14F-4D97-AF65-F5344CB8AC3E}">
        <p14:creationId xmlns:p14="http://schemas.microsoft.com/office/powerpoint/2010/main" val="2654058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493C-A470-48B4-A32F-9848EBBA1C86}"/>
              </a:ext>
            </a:extLst>
          </p:cNvPr>
          <p:cNvSpPr>
            <a:spLocks noGrp="1"/>
          </p:cNvSpPr>
          <p:nvPr>
            <p:ph type="title"/>
          </p:nvPr>
        </p:nvSpPr>
        <p:spPr/>
        <p:txBody>
          <a:bodyPr/>
          <a:lstStyle/>
          <a:p>
            <a:r>
              <a:rPr lang="en-AU" dirty="0"/>
              <a:t>1 Timothy 5:17</a:t>
            </a:r>
          </a:p>
        </p:txBody>
      </p:sp>
      <p:sp>
        <p:nvSpPr>
          <p:cNvPr id="3" name="Content Placeholder 2">
            <a:extLst>
              <a:ext uri="{FF2B5EF4-FFF2-40B4-BE49-F238E27FC236}">
                <a16:creationId xmlns:a16="http://schemas.microsoft.com/office/drawing/2014/main" id="{AC4AADF5-9BF4-4B32-BBE7-DF2B1497CD42}"/>
              </a:ext>
            </a:extLst>
          </p:cNvPr>
          <p:cNvSpPr>
            <a:spLocks noGrp="1"/>
          </p:cNvSpPr>
          <p:nvPr>
            <p:ph idx="1"/>
          </p:nvPr>
        </p:nvSpPr>
        <p:spPr/>
        <p:txBody>
          <a:bodyPr/>
          <a:lstStyle/>
          <a:p>
            <a:pPr marL="0" indent="0">
              <a:buNone/>
            </a:pPr>
            <a:r>
              <a:rPr lang="en-AU" b="1" baseline="30000" dirty="0"/>
              <a:t>17 </a:t>
            </a:r>
            <a:r>
              <a:rPr lang="en-AU" dirty="0"/>
              <a:t>Let the elders who rule well be counted worthy of double </a:t>
            </a:r>
            <a:r>
              <a:rPr lang="en-AU" dirty="0" err="1"/>
              <a:t>honor</a:t>
            </a:r>
            <a:r>
              <a:rPr lang="en-AU" dirty="0"/>
              <a:t>, especially those who </a:t>
            </a:r>
            <a:r>
              <a:rPr lang="en-AU" dirty="0" err="1"/>
              <a:t>labor</a:t>
            </a:r>
            <a:r>
              <a:rPr lang="en-AU" dirty="0"/>
              <a:t> in the word and doctrine.</a:t>
            </a:r>
          </a:p>
        </p:txBody>
      </p:sp>
    </p:spTree>
    <p:extLst>
      <p:ext uri="{BB962C8B-B14F-4D97-AF65-F5344CB8AC3E}">
        <p14:creationId xmlns:p14="http://schemas.microsoft.com/office/powerpoint/2010/main" val="725085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F3308-3E83-484A-86E1-8C5E35131872}"/>
              </a:ext>
            </a:extLst>
          </p:cNvPr>
          <p:cNvSpPr>
            <a:spLocks noGrp="1"/>
          </p:cNvSpPr>
          <p:nvPr>
            <p:ph type="title"/>
          </p:nvPr>
        </p:nvSpPr>
        <p:spPr/>
        <p:txBody>
          <a:bodyPr/>
          <a:lstStyle/>
          <a:p>
            <a:r>
              <a:rPr lang="en-AU" dirty="0"/>
              <a:t>Revelation 1:16-18</a:t>
            </a:r>
          </a:p>
        </p:txBody>
      </p:sp>
      <p:sp>
        <p:nvSpPr>
          <p:cNvPr id="3" name="Content Placeholder 2">
            <a:extLst>
              <a:ext uri="{FF2B5EF4-FFF2-40B4-BE49-F238E27FC236}">
                <a16:creationId xmlns:a16="http://schemas.microsoft.com/office/drawing/2014/main" id="{C5625E0C-C5FC-412E-A31C-03FA1F0CD3EC}"/>
              </a:ext>
            </a:extLst>
          </p:cNvPr>
          <p:cNvSpPr>
            <a:spLocks noGrp="1"/>
          </p:cNvSpPr>
          <p:nvPr>
            <p:ph idx="1"/>
          </p:nvPr>
        </p:nvSpPr>
        <p:spPr>
          <a:xfrm>
            <a:off x="251520" y="1207293"/>
            <a:ext cx="8712968" cy="4525963"/>
          </a:xfrm>
        </p:spPr>
        <p:txBody>
          <a:bodyPr>
            <a:normAutofit fontScale="92500" lnSpcReduction="20000"/>
          </a:bodyPr>
          <a:lstStyle/>
          <a:p>
            <a:pPr marL="0" indent="0">
              <a:buNone/>
            </a:pPr>
            <a:r>
              <a:rPr lang="en-AU" b="1" baseline="30000" dirty="0"/>
              <a:t>16 </a:t>
            </a:r>
            <a:r>
              <a:rPr lang="en-AU" dirty="0"/>
              <a:t>He had in His right hand seven stars, out of His mouth went a sharp two-edged sword, and His countenance </a:t>
            </a:r>
            <a:r>
              <a:rPr lang="en-AU" i="1" dirty="0"/>
              <a:t>was </a:t>
            </a:r>
            <a:r>
              <a:rPr lang="en-AU" dirty="0"/>
              <a:t>like the sun shining in its strength. </a:t>
            </a:r>
          </a:p>
          <a:p>
            <a:pPr marL="0" indent="0">
              <a:buNone/>
            </a:pPr>
            <a:r>
              <a:rPr lang="en-AU" b="1" baseline="30000" dirty="0"/>
              <a:t>17 </a:t>
            </a:r>
            <a:r>
              <a:rPr lang="en-AU" dirty="0"/>
              <a:t>And when I saw Him, I fell at His feet as dead. But He laid His right hand on me, saying to me, “Do not be afraid; I am the First and the Last. </a:t>
            </a:r>
          </a:p>
          <a:p>
            <a:pPr marL="0" indent="0">
              <a:buNone/>
            </a:pPr>
            <a:r>
              <a:rPr lang="en-AU" b="1" baseline="30000" dirty="0"/>
              <a:t>18 </a:t>
            </a:r>
            <a:r>
              <a:rPr lang="en-AU" dirty="0"/>
              <a:t>I </a:t>
            </a:r>
            <a:r>
              <a:rPr lang="en-AU" i="1" dirty="0"/>
              <a:t>am</a:t>
            </a:r>
            <a:r>
              <a:rPr lang="en-AU" dirty="0"/>
              <a:t> He who lives, and was dead, and behold, I am alive forevermore. Amen. And I have the keys of</a:t>
            </a:r>
            <a:r>
              <a:rPr lang="en-AU" baseline="30000" dirty="0"/>
              <a:t> </a:t>
            </a:r>
            <a:r>
              <a:rPr lang="en-AU" dirty="0"/>
              <a:t>Hades and of Death. </a:t>
            </a:r>
          </a:p>
        </p:txBody>
      </p:sp>
    </p:spTree>
    <p:extLst>
      <p:ext uri="{BB962C8B-B14F-4D97-AF65-F5344CB8AC3E}">
        <p14:creationId xmlns:p14="http://schemas.microsoft.com/office/powerpoint/2010/main" val="4196129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BD4B9-4C44-4F19-9E15-2DB10F8306B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5A049742-E236-43FD-9E2C-D3CEE9B36FB5}"/>
              </a:ext>
            </a:extLst>
          </p:cNvPr>
          <p:cNvSpPr>
            <a:spLocks noGrp="1"/>
          </p:cNvSpPr>
          <p:nvPr>
            <p:ph idx="1"/>
          </p:nvPr>
        </p:nvSpPr>
        <p:spPr/>
        <p:txBody>
          <a:bodyPr>
            <a:normAutofit lnSpcReduction="10000"/>
          </a:bodyPr>
          <a:lstStyle/>
          <a:p>
            <a:pPr marL="0" indent="0">
              <a:buNone/>
            </a:pPr>
            <a:r>
              <a:rPr lang="en-AU" b="1" baseline="30000" dirty="0"/>
              <a:t>19 </a:t>
            </a:r>
            <a:r>
              <a:rPr lang="en-AU" dirty="0"/>
              <a:t>Write the things which you have seen, and the things which are, and the things which will take place after this. </a:t>
            </a:r>
          </a:p>
          <a:p>
            <a:pPr marL="0" indent="0">
              <a:buNone/>
            </a:pPr>
            <a:r>
              <a:rPr lang="en-AU" b="1" baseline="30000" dirty="0"/>
              <a:t>20 </a:t>
            </a:r>
            <a:r>
              <a:rPr lang="en-AU" dirty="0"/>
              <a:t>The</a:t>
            </a:r>
            <a:r>
              <a:rPr lang="en-AU" baseline="30000" dirty="0"/>
              <a:t> </a:t>
            </a:r>
            <a:r>
              <a:rPr lang="en-AU" dirty="0"/>
              <a:t>mystery of the seven stars which you saw in My right hand, and the seven golden lampstands: The seven stars are the angels of the seven churches, and the seven lampstands which you saw are the seven churches.</a:t>
            </a:r>
          </a:p>
          <a:p>
            <a:pPr marL="0" indent="0">
              <a:buNone/>
            </a:pPr>
            <a:endParaRPr lang="en-AU" dirty="0"/>
          </a:p>
        </p:txBody>
      </p:sp>
    </p:spTree>
    <p:extLst>
      <p:ext uri="{BB962C8B-B14F-4D97-AF65-F5344CB8AC3E}">
        <p14:creationId xmlns:p14="http://schemas.microsoft.com/office/powerpoint/2010/main" val="171886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DF525-6345-4011-AC3D-F847FC2B59A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10056E42-CCBF-43DD-9E42-550B89E9E1C7}"/>
              </a:ext>
            </a:extLst>
          </p:cNvPr>
          <p:cNvSpPr>
            <a:spLocks noGrp="1"/>
          </p:cNvSpPr>
          <p:nvPr>
            <p:ph idx="1"/>
          </p:nvPr>
        </p:nvSpPr>
        <p:spPr/>
        <p:txBody>
          <a:bodyPr/>
          <a:lstStyle/>
          <a:p>
            <a:r>
              <a:rPr lang="en-AU" b="1" u="sng" dirty="0"/>
              <a:t>Note</a:t>
            </a:r>
            <a:r>
              <a:rPr lang="en-AU" dirty="0"/>
              <a:t> how the message to the seven churches are given to the stars of the churches</a:t>
            </a:r>
          </a:p>
          <a:p>
            <a:r>
              <a:rPr lang="en-AU" dirty="0"/>
              <a:t>Example:</a:t>
            </a:r>
          </a:p>
          <a:p>
            <a:pPr marL="400050" lvl="1" indent="0">
              <a:buNone/>
            </a:pPr>
            <a:r>
              <a:rPr lang="en-AU" b="1" dirty="0"/>
              <a:t>Revelation 2:1</a:t>
            </a:r>
            <a:r>
              <a:rPr lang="en-AU" dirty="0"/>
              <a:t>“To the angel of the church of Ephesus write,…</a:t>
            </a:r>
          </a:p>
          <a:p>
            <a:pPr marL="400050" lvl="1" indent="0">
              <a:buNone/>
            </a:pPr>
            <a:endParaRPr lang="en-AU" dirty="0"/>
          </a:p>
        </p:txBody>
      </p:sp>
    </p:spTree>
    <p:extLst>
      <p:ext uri="{BB962C8B-B14F-4D97-AF65-F5344CB8AC3E}">
        <p14:creationId xmlns:p14="http://schemas.microsoft.com/office/powerpoint/2010/main" val="95295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93397-45AC-48DB-A6CB-9719B132EB7A}"/>
              </a:ext>
            </a:extLst>
          </p:cNvPr>
          <p:cNvSpPr>
            <a:spLocks noGrp="1"/>
          </p:cNvSpPr>
          <p:nvPr>
            <p:ph type="title"/>
          </p:nvPr>
        </p:nvSpPr>
        <p:spPr/>
        <p:txBody>
          <a:bodyPr/>
          <a:lstStyle/>
          <a:p>
            <a:r>
              <a:rPr lang="en-AU" dirty="0"/>
              <a:t>1 Corinthians 4:15</a:t>
            </a:r>
          </a:p>
        </p:txBody>
      </p:sp>
      <p:sp>
        <p:nvSpPr>
          <p:cNvPr id="3" name="Content Placeholder 2">
            <a:extLst>
              <a:ext uri="{FF2B5EF4-FFF2-40B4-BE49-F238E27FC236}">
                <a16:creationId xmlns:a16="http://schemas.microsoft.com/office/drawing/2014/main" id="{AF5BCA9E-DC30-46B9-BC8E-9E371F8BD889}"/>
              </a:ext>
            </a:extLst>
          </p:cNvPr>
          <p:cNvSpPr>
            <a:spLocks noGrp="1"/>
          </p:cNvSpPr>
          <p:nvPr>
            <p:ph idx="1"/>
          </p:nvPr>
        </p:nvSpPr>
        <p:spPr/>
        <p:txBody>
          <a:bodyPr/>
          <a:lstStyle/>
          <a:p>
            <a:pPr marL="0" indent="0">
              <a:buNone/>
            </a:pPr>
            <a:r>
              <a:rPr lang="en-AU" b="1" baseline="30000" dirty="0"/>
              <a:t>15 </a:t>
            </a:r>
            <a:r>
              <a:rPr lang="en-AU" dirty="0"/>
              <a:t>For though you might have ten thousand instructors in Christ, yet </a:t>
            </a:r>
            <a:r>
              <a:rPr lang="en-AU" i="1" dirty="0"/>
              <a:t>you do</a:t>
            </a:r>
            <a:r>
              <a:rPr lang="en-AU" dirty="0"/>
              <a:t> not </a:t>
            </a:r>
            <a:r>
              <a:rPr lang="en-AU" i="1" dirty="0"/>
              <a:t>have</a:t>
            </a:r>
            <a:r>
              <a:rPr lang="en-AU" dirty="0"/>
              <a:t> many fathers; for in Christ Jesus I have begotten you through the gospel.</a:t>
            </a:r>
          </a:p>
        </p:txBody>
      </p:sp>
    </p:spTree>
    <p:extLst>
      <p:ext uri="{BB962C8B-B14F-4D97-AF65-F5344CB8AC3E}">
        <p14:creationId xmlns:p14="http://schemas.microsoft.com/office/powerpoint/2010/main" val="71818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6897-4735-4C0B-B615-C8BB76C41ED8}"/>
              </a:ext>
            </a:extLst>
          </p:cNvPr>
          <p:cNvSpPr>
            <a:spLocks noGrp="1"/>
          </p:cNvSpPr>
          <p:nvPr>
            <p:ph type="title"/>
          </p:nvPr>
        </p:nvSpPr>
        <p:spPr/>
        <p:txBody>
          <a:bodyPr/>
          <a:lstStyle/>
          <a:p>
            <a:r>
              <a:rPr lang="en-AU" dirty="0"/>
              <a:t>4. Who is with us?</a:t>
            </a:r>
          </a:p>
        </p:txBody>
      </p:sp>
      <p:sp>
        <p:nvSpPr>
          <p:cNvPr id="3" name="Content Placeholder 2">
            <a:extLst>
              <a:ext uri="{FF2B5EF4-FFF2-40B4-BE49-F238E27FC236}">
                <a16:creationId xmlns:a16="http://schemas.microsoft.com/office/drawing/2014/main" id="{A75CE2F7-9E5D-4726-B7D2-485BDAF7F90B}"/>
              </a:ext>
            </a:extLst>
          </p:cNvPr>
          <p:cNvSpPr>
            <a:spLocks noGrp="1"/>
          </p:cNvSpPr>
          <p:nvPr>
            <p:ph idx="1"/>
          </p:nvPr>
        </p:nvSpPr>
        <p:spPr/>
        <p:txBody>
          <a:bodyPr/>
          <a:lstStyle/>
          <a:p>
            <a:r>
              <a:rPr lang="en-AU" dirty="0"/>
              <a:t>They are those who are part of the same local church</a:t>
            </a:r>
          </a:p>
          <a:p>
            <a:r>
              <a:rPr lang="en-AU" dirty="0"/>
              <a:t>Those who attend the same meetings</a:t>
            </a:r>
          </a:p>
          <a:p>
            <a:r>
              <a:rPr lang="en-AU" dirty="0"/>
              <a:t>Judas?</a:t>
            </a:r>
          </a:p>
          <a:p>
            <a:endParaRPr lang="en-AU" dirty="0"/>
          </a:p>
        </p:txBody>
      </p:sp>
    </p:spTree>
    <p:extLst>
      <p:ext uri="{BB962C8B-B14F-4D97-AF65-F5344CB8AC3E}">
        <p14:creationId xmlns:p14="http://schemas.microsoft.com/office/powerpoint/2010/main" val="1344080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85305-CA57-4EFF-8898-4B9FDA8A077A}"/>
              </a:ext>
            </a:extLst>
          </p:cNvPr>
          <p:cNvSpPr>
            <a:spLocks noGrp="1"/>
          </p:cNvSpPr>
          <p:nvPr>
            <p:ph type="title"/>
          </p:nvPr>
        </p:nvSpPr>
        <p:spPr/>
        <p:txBody>
          <a:bodyPr/>
          <a:lstStyle/>
          <a:p>
            <a:r>
              <a:rPr lang="en-AU" dirty="0"/>
              <a:t>5. Who is for us?</a:t>
            </a:r>
          </a:p>
        </p:txBody>
      </p:sp>
      <p:sp>
        <p:nvSpPr>
          <p:cNvPr id="3" name="Content Placeholder 2">
            <a:extLst>
              <a:ext uri="{FF2B5EF4-FFF2-40B4-BE49-F238E27FC236}">
                <a16:creationId xmlns:a16="http://schemas.microsoft.com/office/drawing/2014/main" id="{AE20E58F-3D40-4A6F-A80B-BA91CAE9D984}"/>
              </a:ext>
            </a:extLst>
          </p:cNvPr>
          <p:cNvSpPr>
            <a:spLocks noGrp="1"/>
          </p:cNvSpPr>
          <p:nvPr>
            <p:ph idx="1"/>
          </p:nvPr>
        </p:nvSpPr>
        <p:spPr/>
        <p:txBody>
          <a:bodyPr/>
          <a:lstStyle/>
          <a:p>
            <a:r>
              <a:rPr lang="en-AU" dirty="0"/>
              <a:t>If one doesn’t agree, he disagrees</a:t>
            </a:r>
          </a:p>
          <a:p>
            <a:r>
              <a:rPr lang="en-AU" dirty="0"/>
              <a:t>If you are not for, you are against</a:t>
            </a:r>
          </a:p>
          <a:p>
            <a:r>
              <a:rPr lang="en-AU" dirty="0"/>
              <a:t>Daniel’s three friends stood together</a:t>
            </a:r>
          </a:p>
          <a:p>
            <a:r>
              <a:rPr lang="en-AU" dirty="0"/>
              <a:t>Daniel and his three friends prayed together</a:t>
            </a:r>
          </a:p>
          <a:p>
            <a:r>
              <a:rPr lang="en-AU" dirty="0"/>
              <a:t>No Misgivings, No Disloyalty</a:t>
            </a:r>
          </a:p>
        </p:txBody>
      </p:sp>
    </p:spTree>
    <p:extLst>
      <p:ext uri="{BB962C8B-B14F-4D97-AF65-F5344CB8AC3E}">
        <p14:creationId xmlns:p14="http://schemas.microsoft.com/office/powerpoint/2010/main" val="1189872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C1219-1771-42F8-89C7-367C9025928C}"/>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F0309911-FC81-4994-82B4-E29BD3DE7975}"/>
              </a:ext>
            </a:extLst>
          </p:cNvPr>
          <p:cNvSpPr>
            <a:spLocks noGrp="1"/>
          </p:cNvSpPr>
          <p:nvPr>
            <p:ph idx="1"/>
          </p:nvPr>
        </p:nvSpPr>
        <p:spPr/>
        <p:txBody>
          <a:bodyPr/>
          <a:lstStyle/>
          <a:p>
            <a:r>
              <a:rPr lang="en-AU" dirty="0"/>
              <a:t>For the same faith</a:t>
            </a:r>
          </a:p>
          <a:p>
            <a:r>
              <a:rPr lang="en-AU" dirty="0"/>
              <a:t>For the same Word</a:t>
            </a:r>
          </a:p>
          <a:p>
            <a:r>
              <a:rPr lang="en-AU" dirty="0"/>
              <a:t>For the same call</a:t>
            </a:r>
          </a:p>
          <a:p>
            <a:r>
              <a:rPr lang="en-AU" dirty="0"/>
              <a:t>For the same course</a:t>
            </a:r>
          </a:p>
          <a:p>
            <a:r>
              <a:rPr lang="en-AU" dirty="0"/>
              <a:t>For the same cause</a:t>
            </a:r>
          </a:p>
          <a:p>
            <a:r>
              <a:rPr lang="en-AU" dirty="0"/>
              <a:t>For the same convictions</a:t>
            </a:r>
          </a:p>
          <a:p>
            <a:r>
              <a:rPr lang="en-AU" dirty="0"/>
              <a:t>For the same commitment</a:t>
            </a:r>
          </a:p>
          <a:p>
            <a:endParaRPr lang="en-AU" dirty="0"/>
          </a:p>
        </p:txBody>
      </p:sp>
    </p:spTree>
    <p:extLst>
      <p:ext uri="{BB962C8B-B14F-4D97-AF65-F5344CB8AC3E}">
        <p14:creationId xmlns:p14="http://schemas.microsoft.com/office/powerpoint/2010/main" val="3492746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1506</TotalTime>
  <Words>318</Words>
  <Application>Microsoft Office PowerPoint</Application>
  <PresentationFormat>On-screen Show (4:3)</PresentationFormat>
  <Paragraphs>114</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맑은 고딕</vt:lpstr>
      <vt:lpstr>Arial</vt:lpstr>
      <vt:lpstr>Century Gothic</vt:lpstr>
      <vt:lpstr>Office Theme</vt:lpstr>
      <vt:lpstr>God’s Family, God’s Government God’s Order</vt:lpstr>
      <vt:lpstr>PowerPoint Presentation</vt:lpstr>
      <vt:lpstr>PowerPoint Presentation</vt:lpstr>
      <vt:lpstr>God Sets Me Into His Family/Church</vt:lpstr>
      <vt:lpstr>1. Who Is Above All?</vt:lpstr>
      <vt:lpstr>Ephesians 4:4-6</vt:lpstr>
      <vt:lpstr>Acts 17:22-26</vt:lpstr>
      <vt:lpstr>PowerPoint Presentation</vt:lpstr>
      <vt:lpstr>Ephesians 6:1-2</vt:lpstr>
      <vt:lpstr>2. Who is in us?</vt:lpstr>
      <vt:lpstr>1 Peter 1:22-25</vt:lpstr>
      <vt:lpstr>3. Who is above/over us?</vt:lpstr>
      <vt:lpstr>1 Peter 5:1-11</vt:lpstr>
      <vt:lpstr>PowerPoint Presentation</vt:lpstr>
      <vt:lpstr>1 Timothy 5:17</vt:lpstr>
      <vt:lpstr>Revelation 1:16-18</vt:lpstr>
      <vt:lpstr>PowerPoint Presentation</vt:lpstr>
      <vt:lpstr>PowerPoint Presentation</vt:lpstr>
      <vt:lpstr>1 Corinthians 4:15</vt:lpstr>
      <vt:lpstr>4. Who is with us?</vt:lpstr>
      <vt:lpstr>5. Who is for us?</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Lai Family</cp:lastModifiedBy>
  <cp:revision>86</cp:revision>
  <dcterms:created xsi:type="dcterms:W3CDTF">2014-04-01T16:35:38Z</dcterms:created>
  <dcterms:modified xsi:type="dcterms:W3CDTF">2018-11-25T05:42:23Z</dcterms:modified>
</cp:coreProperties>
</file>